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60" r:id="rId6"/>
    <p:sldId id="266" r:id="rId7"/>
    <p:sldId id="259" r:id="rId8"/>
    <p:sldId id="267" r:id="rId9"/>
    <p:sldId id="269" r:id="rId10"/>
    <p:sldId id="272" r:id="rId11"/>
    <p:sldId id="270" r:id="rId12"/>
    <p:sldId id="276" r:id="rId13"/>
    <p:sldId id="273" r:id="rId14"/>
    <p:sldId id="274" r:id="rId15"/>
    <p:sldId id="275" r:id="rId16"/>
    <p:sldId id="27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FFCF00"/>
    <a:srgbClr val="F20017"/>
    <a:srgbClr val="7276B8"/>
    <a:srgbClr val="E5C0AC"/>
    <a:srgbClr val="0C2577"/>
    <a:srgbClr val="FFE4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527"/>
    <p:restoredTop sz="94726"/>
  </p:normalViewPr>
  <p:slideViewPr>
    <p:cSldViewPr>
      <p:cViewPr varScale="1">
        <p:scale>
          <a:sx n="120" d="100"/>
          <a:sy n="120" d="100"/>
        </p:scale>
        <p:origin x="1120"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E2F7711-E144-4B17-83DE-DC89E7921942}" type="datetimeFigureOut">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2F7711-E144-4B17-83DE-DC89E7921942}" type="datetimeFigureOut">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2F7711-E144-4B17-83DE-DC89E7921942}" type="datetimeFigureOut">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2F7711-E144-4B17-83DE-DC89E7921942}" type="datetimeFigureOut">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2F7711-E144-4B17-83DE-DC89E7921942}" type="datetimeFigureOut">
              <a:rPr lang="en-US" smtClean="0"/>
              <a:t>8/18/26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E2F7711-E144-4B17-83DE-DC89E7921942}" type="datetimeFigureOut">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2F7711-E144-4B17-83DE-DC89E7921942}" type="datetimeFigureOut">
              <a:rPr lang="en-US" smtClean="0"/>
              <a:t>8/18/26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2F7711-E144-4B17-83DE-DC89E7921942}" type="datetimeFigureOut">
              <a:rPr lang="en-US" smtClean="0"/>
              <a:t>8/18/26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2F7711-E144-4B17-83DE-DC89E7921942}" type="datetimeFigureOut">
              <a:rPr lang="en-US" smtClean="0"/>
              <a:t>8/18/26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2F7711-E144-4B17-83DE-DC89E7921942}" type="datetimeFigureOut">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2F7711-E144-4B17-83DE-DC89E7921942}" type="datetimeFigureOut">
              <a:rPr lang="en-US" smtClean="0"/>
              <a:t>8/18/26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AA7CFC-5501-496D-9A4F-21964A21635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F7711-E144-4B17-83DE-DC89E7921942}" type="datetimeFigureOut">
              <a:rPr lang="en-US" smtClean="0"/>
              <a:t>8/18/26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A7CFC-5501-496D-9A4F-21964A21635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3039162"/>
            <a:ext cx="3200400" cy="2133599"/>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0"/>
            <a:ext cx="3313176" cy="1882487"/>
          </a:xfrm>
          <a:prstGeom prst="rect">
            <a:avLst/>
          </a:prstGeom>
        </p:spPr>
      </p:pic>
      <p:sp>
        <p:nvSpPr>
          <p:cNvPr id="19" name="Rectangle 18"/>
          <p:cNvSpPr/>
          <p:nvPr/>
        </p:nvSpPr>
        <p:spPr>
          <a:xfrm>
            <a:off x="0" y="1828800"/>
            <a:ext cx="9144000" cy="11430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p:cNvSpPr>
            <a:spLocks noGrp="1"/>
          </p:cNvSpPr>
          <p:nvPr>
            <p:ph type="ctrTitle"/>
          </p:nvPr>
        </p:nvSpPr>
        <p:spPr>
          <a:xfrm>
            <a:off x="0" y="1752600"/>
            <a:ext cx="9144000" cy="1317625"/>
          </a:xfrm>
        </p:spPr>
        <p:txBody>
          <a:bodyPr>
            <a:normAutofit/>
          </a:bodyPr>
          <a:lstStyle/>
          <a:p>
            <a:br>
              <a:rPr lang="en-US" sz="3600" b="1" dirty="0">
                <a:solidFill>
                  <a:schemeClr val="bg1"/>
                </a:solidFill>
              </a:rPr>
            </a:br>
            <a:r>
              <a:rPr lang="en-US" sz="3600" b="1" dirty="0" err="1">
                <a:solidFill>
                  <a:schemeClr val="bg1"/>
                </a:solidFill>
              </a:rPr>
              <a:t>Schuhl</a:t>
            </a:r>
            <a:r>
              <a:rPr lang="en-US" sz="3600" b="1" dirty="0">
                <a:solidFill>
                  <a:schemeClr val="bg1"/>
                </a:solidFill>
              </a:rPr>
              <a:t> </a:t>
            </a:r>
            <a:r>
              <a:rPr lang="en-US" sz="3600" b="1" dirty="0" err="1">
                <a:solidFill>
                  <a:schemeClr val="bg1"/>
                </a:solidFill>
              </a:rPr>
              <a:t>Sportmannschaften</a:t>
            </a:r>
            <a:endParaRPr lang="en-US" sz="3600" b="1" dirty="0">
              <a:solidFill>
                <a:schemeClr val="bg1"/>
              </a:solidFill>
            </a:endParaRPr>
          </a:p>
        </p:txBody>
      </p:sp>
      <p:sp>
        <p:nvSpPr>
          <p:cNvPr id="22" name="Rectangle 21"/>
          <p:cNvSpPr/>
          <p:nvPr/>
        </p:nvSpPr>
        <p:spPr>
          <a:xfrm>
            <a:off x="6324600" y="0"/>
            <a:ext cx="2819400" cy="17526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5657" y="6553200"/>
            <a:ext cx="3673256" cy="3048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0"/>
            <a:ext cx="2590800" cy="17526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048000" y="4810516"/>
            <a:ext cx="3084576" cy="4191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6248400" y="5099110"/>
            <a:ext cx="2895600" cy="9906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048000" y="3036664"/>
            <a:ext cx="3084576" cy="1707026"/>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p:cNvSpPr txBox="1">
            <a:spLocks/>
          </p:cNvSpPr>
          <p:nvPr/>
        </p:nvSpPr>
        <p:spPr>
          <a:xfrm>
            <a:off x="0" y="3124200"/>
            <a:ext cx="9144000" cy="685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b="1" noProof="0" dirty="0">
                <a:solidFill>
                  <a:schemeClr val="bg1"/>
                </a:solidFill>
                <a:latin typeface="+mj-lt"/>
                <a:ea typeface="+mj-ea"/>
                <a:cs typeface="+mj-cs"/>
              </a:rPr>
              <a:t>Aug </a:t>
            </a:r>
            <a:r>
              <a:rPr kumimoji="0" lang="en-US" sz="2800" b="1" i="0" u="none" strike="noStrike" kern="1200" cap="none" spc="0" normalizeH="0" baseline="0" noProof="0" dirty="0">
                <a:ln>
                  <a:noFill/>
                </a:ln>
                <a:solidFill>
                  <a:schemeClr val="bg1"/>
                </a:solidFill>
                <a:effectLst/>
                <a:uLnTx/>
                <a:uFillTx/>
                <a:latin typeface="+mj-lt"/>
                <a:ea typeface="+mj-ea"/>
                <a:cs typeface="+mj-cs"/>
              </a:rPr>
              <a:t>2026</a:t>
            </a:r>
          </a:p>
        </p:txBody>
      </p:sp>
      <p:sp>
        <p:nvSpPr>
          <p:cNvPr id="34" name="Rectangle 33"/>
          <p:cNvSpPr/>
          <p:nvPr/>
        </p:nvSpPr>
        <p:spPr>
          <a:xfrm>
            <a:off x="-15658" y="5305816"/>
            <a:ext cx="3673257" cy="1143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248400" y="6150195"/>
            <a:ext cx="2895600" cy="743245"/>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3967" y="5296162"/>
            <a:ext cx="2410968" cy="1607462"/>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8400" y="3039162"/>
            <a:ext cx="2895600" cy="193134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rmAutofit fontScale="90000"/>
          </a:bodyPr>
          <a:lstStyle/>
          <a:p>
            <a:pPr algn="l"/>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r>
              <a:rPr lang="en-US" sz="2000" dirty="0" err="1">
                <a:solidFill>
                  <a:schemeClr val="bg1"/>
                </a:solidFill>
              </a:rPr>
              <a:t>Schüler</a:t>
            </a:r>
            <a:r>
              <a:rPr lang="en-US" sz="2000" dirty="0">
                <a:solidFill>
                  <a:schemeClr val="bg1"/>
                </a:solidFill>
              </a:rPr>
              <a:t>, </a:t>
            </a:r>
            <a:r>
              <a:rPr lang="en-US" sz="2000" dirty="0" err="1">
                <a:solidFill>
                  <a:schemeClr val="bg1"/>
                </a:solidFill>
              </a:rPr>
              <a:t>Eltern</a:t>
            </a:r>
            <a:r>
              <a:rPr lang="en-US" sz="2000" dirty="0">
                <a:solidFill>
                  <a:schemeClr val="bg1"/>
                </a:solidFill>
              </a:rPr>
              <a:t> und Trainer </a:t>
            </a:r>
            <a:r>
              <a:rPr lang="en-US" sz="2000" dirty="0" err="1">
                <a:solidFill>
                  <a:schemeClr val="bg1"/>
                </a:solidFill>
              </a:rPr>
              <a:t>unterzeichnen</a:t>
            </a:r>
            <a:r>
              <a:rPr lang="en-US" sz="2000" dirty="0">
                <a:solidFill>
                  <a:schemeClr val="bg1"/>
                </a:solidFill>
              </a:rPr>
              <a:t> </a:t>
            </a:r>
            <a:r>
              <a:rPr lang="en-US" sz="2000" dirty="0" err="1">
                <a:solidFill>
                  <a:schemeClr val="bg1"/>
                </a:solidFill>
              </a:rPr>
              <a:t>eine</a:t>
            </a:r>
            <a:r>
              <a:rPr lang="en-US" sz="2000" dirty="0">
                <a:solidFill>
                  <a:schemeClr val="bg1"/>
                </a:solidFill>
              </a:rPr>
              <a:t> </a:t>
            </a:r>
            <a:br>
              <a:rPr lang="en-US" sz="2000" dirty="0">
                <a:solidFill>
                  <a:schemeClr val="bg1"/>
                </a:solidFill>
              </a:rPr>
            </a:br>
            <a:r>
              <a:rPr lang="en-US" sz="2000" dirty="0" err="1">
                <a:solidFill>
                  <a:schemeClr val="bg1"/>
                </a:solidFill>
              </a:rPr>
              <a:t>Erwartungsvereinbarung</a:t>
            </a:r>
            <a:r>
              <a:rPr lang="en-US" sz="2000" dirty="0">
                <a:solidFill>
                  <a:schemeClr val="bg1"/>
                </a:solidFill>
              </a:rPr>
              <a:t>. Die </a:t>
            </a:r>
            <a:r>
              <a:rPr lang="en-US" sz="2000" dirty="0" err="1">
                <a:solidFill>
                  <a:schemeClr val="bg1"/>
                </a:solidFill>
              </a:rPr>
              <a:t>Nichteinhaltung</a:t>
            </a:r>
            <a:r>
              <a:rPr lang="en-US" sz="2000" dirty="0">
                <a:solidFill>
                  <a:schemeClr val="bg1"/>
                </a:solidFill>
              </a:rPr>
              <a:t> </a:t>
            </a:r>
            <a:br>
              <a:rPr lang="en-US" sz="2000" dirty="0">
                <a:solidFill>
                  <a:schemeClr val="bg1"/>
                </a:solidFill>
              </a:rPr>
            </a:br>
            <a:r>
              <a:rPr lang="en-US" sz="2000" dirty="0">
                <a:solidFill>
                  <a:schemeClr val="bg1"/>
                </a:solidFill>
              </a:rPr>
              <a:t>der </a:t>
            </a:r>
            <a:r>
              <a:rPr lang="en-US" sz="2000" dirty="0" err="1">
                <a:solidFill>
                  <a:schemeClr val="bg1"/>
                </a:solidFill>
              </a:rPr>
              <a:t>Vereinbarung</a:t>
            </a:r>
            <a:r>
              <a:rPr lang="en-US" sz="2000" dirty="0">
                <a:solidFill>
                  <a:schemeClr val="bg1"/>
                </a:solidFill>
              </a:rPr>
              <a:t> </a:t>
            </a:r>
            <a:r>
              <a:rPr lang="en-US" sz="2000" dirty="0" err="1">
                <a:solidFill>
                  <a:schemeClr val="bg1"/>
                </a:solidFill>
              </a:rPr>
              <a:t>kann</a:t>
            </a:r>
            <a:r>
              <a:rPr lang="en-US" sz="2000" dirty="0">
                <a:solidFill>
                  <a:schemeClr val="bg1"/>
                </a:solidFill>
              </a:rPr>
              <a:t> </a:t>
            </a:r>
            <a:r>
              <a:rPr lang="en-US" sz="2000" dirty="0" err="1">
                <a:solidFill>
                  <a:schemeClr val="bg1"/>
                </a:solidFill>
              </a:rPr>
              <a:t>zum</a:t>
            </a:r>
            <a:r>
              <a:rPr lang="en-US" sz="2000" dirty="0">
                <a:solidFill>
                  <a:schemeClr val="bg1"/>
                </a:solidFill>
              </a:rPr>
              <a:t> </a:t>
            </a:r>
            <a:r>
              <a:rPr lang="en-US" sz="2000" dirty="0" err="1">
                <a:solidFill>
                  <a:schemeClr val="bg1"/>
                </a:solidFill>
              </a:rPr>
              <a:t>Ausschluss</a:t>
            </a:r>
            <a:r>
              <a:rPr lang="en-US" sz="2000" dirty="0">
                <a:solidFill>
                  <a:schemeClr val="bg1"/>
                </a:solidFill>
              </a:rPr>
              <a:t> </a:t>
            </a:r>
            <a:r>
              <a:rPr lang="en-US" sz="2000" dirty="0" err="1">
                <a:solidFill>
                  <a:schemeClr val="bg1"/>
                </a:solidFill>
              </a:rPr>
              <a:t>aus</a:t>
            </a:r>
            <a:r>
              <a:rPr lang="en-US" sz="2000" dirty="0">
                <a:solidFill>
                  <a:schemeClr val="bg1"/>
                </a:solidFill>
              </a:rPr>
              <a:t> </a:t>
            </a:r>
            <a:br>
              <a:rPr lang="en-US" sz="2000" dirty="0">
                <a:solidFill>
                  <a:schemeClr val="bg1"/>
                </a:solidFill>
              </a:rPr>
            </a:br>
            <a:r>
              <a:rPr lang="en-US" sz="2000" dirty="0">
                <a:solidFill>
                  <a:schemeClr val="bg1"/>
                </a:solidFill>
              </a:rPr>
              <a:t>der Mannschaft </a:t>
            </a:r>
            <a:r>
              <a:rPr lang="en-US" sz="2000" dirty="0" err="1">
                <a:solidFill>
                  <a:schemeClr val="bg1"/>
                </a:solidFill>
              </a:rPr>
              <a:t>führen</a:t>
            </a:r>
            <a:r>
              <a:rPr lang="en-US" sz="2000" dirty="0">
                <a:solidFill>
                  <a:schemeClr val="bg1"/>
                </a:solidFill>
              </a:rPr>
              <a:t>.</a:t>
            </a:r>
            <a:br>
              <a:rPr lang="en-US" sz="2000" dirty="0"/>
            </a:br>
            <a:r>
              <a:rPr lang="en-US" sz="2000" dirty="0"/>
              <a:t>Students, parents, and coaches will </a:t>
            </a:r>
            <a:br>
              <a:rPr lang="en-US" sz="2000" dirty="0"/>
            </a:br>
            <a:r>
              <a:rPr lang="en-US" sz="2000" dirty="0"/>
              <a:t>sign an agreement of expectation. </a:t>
            </a:r>
            <a:br>
              <a:rPr lang="en-US" sz="2000" dirty="0"/>
            </a:br>
            <a:r>
              <a:rPr lang="en-US" sz="2000" dirty="0"/>
              <a:t>Failure to comply with the agreement </a:t>
            </a:r>
            <a:br>
              <a:rPr lang="en-US" sz="2000" dirty="0"/>
            </a:br>
            <a:r>
              <a:rPr lang="en-US" sz="2000" dirty="0"/>
              <a:t>might result from removal of the team.</a:t>
            </a:r>
            <a:br>
              <a:rPr lang="en-US" sz="3600" dirty="0">
                <a:solidFill>
                  <a:schemeClr val="bg1"/>
                </a:solidFill>
              </a:rPr>
            </a:br>
            <a:br>
              <a:rPr lang="en-US" sz="3900" dirty="0">
                <a:solidFill>
                  <a:schemeClr val="bg1"/>
                </a:solidFill>
              </a:rPr>
            </a:br>
            <a:br>
              <a:rPr lang="en-US" sz="40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endParaRPr lang="en-US" sz="25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Athlete Contract</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pic>
        <p:nvPicPr>
          <p:cNvPr id="3" name="Picture 2" descr="A paper with text on it&#10;&#10;Description automatically generated">
            <a:extLst>
              <a:ext uri="{FF2B5EF4-FFF2-40B4-BE49-F238E27FC236}">
                <a16:creationId xmlns:a16="http://schemas.microsoft.com/office/drawing/2014/main" id="{6D99F410-85C1-7989-1951-324909F450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7353" y="0"/>
            <a:ext cx="3382347" cy="6858000"/>
          </a:xfrm>
          <a:prstGeom prst="rect">
            <a:avLst/>
          </a:prstGeom>
        </p:spPr>
      </p:pic>
    </p:spTree>
    <p:extLst>
      <p:ext uri="{BB962C8B-B14F-4D97-AF65-F5344CB8AC3E}">
        <p14:creationId xmlns:p14="http://schemas.microsoft.com/office/powerpoint/2010/main" val="2358748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rmAutofit fontScale="90000"/>
          </a:bodyPr>
          <a:lstStyle/>
          <a:p>
            <a:pPr algn="l"/>
            <a:r>
              <a:rPr lang="en-US" sz="2200" dirty="0">
                <a:solidFill>
                  <a:schemeClr val="bg1"/>
                </a:solidFill>
              </a:rPr>
              <a:t>Von den </a:t>
            </a:r>
            <a:r>
              <a:rPr lang="en-US" sz="2200" dirty="0" err="1">
                <a:solidFill>
                  <a:schemeClr val="bg1"/>
                </a:solidFill>
              </a:rPr>
              <a:t>Schülern</a:t>
            </a:r>
            <a:r>
              <a:rPr lang="en-US" sz="2200" dirty="0">
                <a:solidFill>
                  <a:schemeClr val="bg1"/>
                </a:solidFill>
              </a:rPr>
              <a:t> </a:t>
            </a:r>
            <a:r>
              <a:rPr lang="en-US" sz="2200" dirty="0" err="1">
                <a:solidFill>
                  <a:schemeClr val="bg1"/>
                </a:solidFill>
              </a:rPr>
              <a:t>wird</a:t>
            </a:r>
            <a:r>
              <a:rPr lang="en-US" sz="2200" dirty="0">
                <a:solidFill>
                  <a:schemeClr val="bg1"/>
                </a:solidFill>
              </a:rPr>
              <a:t> </a:t>
            </a:r>
            <a:r>
              <a:rPr lang="en-US" sz="2200" dirty="0" err="1">
                <a:solidFill>
                  <a:schemeClr val="bg1"/>
                </a:solidFill>
              </a:rPr>
              <a:t>erwartet</a:t>
            </a:r>
            <a:r>
              <a:rPr lang="en-US" sz="2200" dirty="0">
                <a:solidFill>
                  <a:schemeClr val="bg1"/>
                </a:solidFill>
              </a:rPr>
              <a:t>, </a:t>
            </a:r>
            <a:r>
              <a:rPr lang="en-US" sz="2200" dirty="0" err="1">
                <a:solidFill>
                  <a:schemeClr val="bg1"/>
                </a:solidFill>
              </a:rPr>
              <a:t>dass</a:t>
            </a:r>
            <a:r>
              <a:rPr lang="en-US" sz="2200" dirty="0">
                <a:solidFill>
                  <a:schemeClr val="bg1"/>
                </a:solidFill>
              </a:rPr>
              <a:t> </a:t>
            </a:r>
            <a:r>
              <a:rPr lang="en-US" sz="2200" dirty="0" err="1">
                <a:solidFill>
                  <a:schemeClr val="bg1"/>
                </a:solidFill>
              </a:rPr>
              <a:t>sie</a:t>
            </a:r>
            <a:r>
              <a:rPr lang="en-US" sz="2200" dirty="0">
                <a:solidFill>
                  <a:schemeClr val="bg1"/>
                </a:solidFill>
              </a:rPr>
              <a:t> den </a:t>
            </a:r>
            <a:r>
              <a:rPr lang="en-US" sz="2200" dirty="0" err="1">
                <a:solidFill>
                  <a:schemeClr val="bg1"/>
                </a:solidFill>
              </a:rPr>
              <a:t>Verhaltenskodex</a:t>
            </a:r>
            <a:r>
              <a:rPr lang="en-US" sz="2200" dirty="0">
                <a:solidFill>
                  <a:schemeClr val="bg1"/>
                </a:solidFill>
              </a:rPr>
              <a:t> der Schule </a:t>
            </a:r>
            <a:r>
              <a:rPr lang="en-US" sz="2200" dirty="0" err="1">
                <a:solidFill>
                  <a:schemeClr val="bg1"/>
                </a:solidFill>
              </a:rPr>
              <a:t>befolgen</a:t>
            </a:r>
            <a:r>
              <a:rPr lang="en-US" sz="2200" dirty="0">
                <a:solidFill>
                  <a:schemeClr val="bg1"/>
                </a:solidFill>
              </a:rPr>
              <a:t>. Sie </a:t>
            </a:r>
            <a:r>
              <a:rPr lang="en-US" sz="2200" dirty="0" err="1">
                <a:solidFill>
                  <a:schemeClr val="bg1"/>
                </a:solidFill>
              </a:rPr>
              <a:t>repräsentieren</a:t>
            </a:r>
            <a:r>
              <a:rPr lang="en-US" sz="2200" dirty="0">
                <a:solidFill>
                  <a:schemeClr val="bg1"/>
                </a:solidFill>
              </a:rPr>
              <a:t> die Schule und </a:t>
            </a:r>
            <a:r>
              <a:rPr lang="en-US" sz="2200" dirty="0" err="1">
                <a:solidFill>
                  <a:schemeClr val="bg1"/>
                </a:solidFill>
              </a:rPr>
              <a:t>müssen</a:t>
            </a:r>
            <a:r>
              <a:rPr lang="en-US" sz="2200" dirty="0">
                <a:solidFill>
                  <a:schemeClr val="bg1"/>
                </a:solidFill>
              </a:rPr>
              <a:t> </a:t>
            </a:r>
            <a:r>
              <a:rPr lang="en-US" sz="2200" dirty="0" err="1">
                <a:solidFill>
                  <a:schemeClr val="bg1"/>
                </a:solidFill>
              </a:rPr>
              <a:t>guten</a:t>
            </a:r>
            <a:r>
              <a:rPr lang="en-US" sz="2200" dirty="0">
                <a:solidFill>
                  <a:schemeClr val="bg1"/>
                </a:solidFill>
              </a:rPr>
              <a:t> </a:t>
            </a:r>
            <a:r>
              <a:rPr lang="en-US" sz="2200" dirty="0" err="1">
                <a:solidFill>
                  <a:schemeClr val="bg1"/>
                </a:solidFill>
              </a:rPr>
              <a:t>Sportsgeist</a:t>
            </a:r>
            <a:r>
              <a:rPr lang="en-US" sz="2200" dirty="0">
                <a:solidFill>
                  <a:schemeClr val="bg1"/>
                </a:solidFill>
              </a:rPr>
              <a:t> </a:t>
            </a:r>
            <a:r>
              <a:rPr lang="en-US" sz="2200" dirty="0" err="1">
                <a:solidFill>
                  <a:schemeClr val="bg1"/>
                </a:solidFill>
              </a:rPr>
              <a:t>zeigen</a:t>
            </a:r>
            <a:r>
              <a:rPr lang="en-US" sz="2200" dirty="0">
                <a:solidFill>
                  <a:schemeClr val="bg1"/>
                </a:solidFill>
              </a:rPr>
              <a:t>. Von den </a:t>
            </a:r>
            <a:r>
              <a:rPr lang="en-US" sz="2200" dirty="0" err="1">
                <a:solidFill>
                  <a:schemeClr val="bg1"/>
                </a:solidFill>
              </a:rPr>
              <a:t>Schülern</a:t>
            </a:r>
            <a:r>
              <a:rPr lang="en-US" sz="2200" dirty="0">
                <a:solidFill>
                  <a:schemeClr val="bg1"/>
                </a:solidFill>
              </a:rPr>
              <a:t> </a:t>
            </a:r>
            <a:r>
              <a:rPr lang="en-US" sz="2200" dirty="0" err="1">
                <a:solidFill>
                  <a:schemeClr val="bg1"/>
                </a:solidFill>
              </a:rPr>
              <a:t>wird</a:t>
            </a:r>
            <a:r>
              <a:rPr lang="en-US" sz="2200" dirty="0">
                <a:solidFill>
                  <a:schemeClr val="bg1"/>
                </a:solidFill>
              </a:rPr>
              <a:t> </a:t>
            </a:r>
            <a:r>
              <a:rPr lang="en-US" sz="2200" dirty="0" err="1">
                <a:solidFill>
                  <a:schemeClr val="bg1"/>
                </a:solidFill>
              </a:rPr>
              <a:t>erwartet</a:t>
            </a:r>
            <a:r>
              <a:rPr lang="en-US" sz="2200" dirty="0">
                <a:solidFill>
                  <a:schemeClr val="bg1"/>
                </a:solidFill>
              </a:rPr>
              <a:t>, </a:t>
            </a:r>
            <a:r>
              <a:rPr lang="en-US" sz="2200" dirty="0" err="1">
                <a:solidFill>
                  <a:schemeClr val="bg1"/>
                </a:solidFill>
              </a:rPr>
              <a:t>dass</a:t>
            </a:r>
            <a:r>
              <a:rPr lang="en-US" sz="2200" dirty="0">
                <a:solidFill>
                  <a:schemeClr val="bg1"/>
                </a:solidFill>
              </a:rPr>
              <a:t> </a:t>
            </a:r>
            <a:r>
              <a:rPr lang="en-US" sz="2200" dirty="0" err="1">
                <a:solidFill>
                  <a:schemeClr val="bg1"/>
                </a:solidFill>
              </a:rPr>
              <a:t>sie</a:t>
            </a:r>
            <a:r>
              <a:rPr lang="en-US" sz="2200" dirty="0">
                <a:solidFill>
                  <a:schemeClr val="bg1"/>
                </a:solidFill>
              </a:rPr>
              <a:t> an </a:t>
            </a:r>
            <a:r>
              <a:rPr lang="en-US" sz="2200" dirty="0" err="1">
                <a:solidFill>
                  <a:schemeClr val="bg1"/>
                </a:solidFill>
              </a:rPr>
              <a:t>allen</a:t>
            </a:r>
            <a:r>
              <a:rPr lang="en-US" sz="2200" dirty="0">
                <a:solidFill>
                  <a:schemeClr val="bg1"/>
                </a:solidFill>
              </a:rPr>
              <a:t> </a:t>
            </a:r>
            <a:r>
              <a:rPr lang="en-US" sz="2200" dirty="0" err="1">
                <a:solidFill>
                  <a:schemeClr val="bg1"/>
                </a:solidFill>
              </a:rPr>
              <a:t>angebotenen</a:t>
            </a:r>
            <a:r>
              <a:rPr lang="en-US" sz="2200" dirty="0">
                <a:solidFill>
                  <a:schemeClr val="bg1"/>
                </a:solidFill>
              </a:rPr>
              <a:t> Trainings </a:t>
            </a:r>
            <a:r>
              <a:rPr lang="en-US" sz="2200" dirty="0" err="1">
                <a:solidFill>
                  <a:schemeClr val="bg1"/>
                </a:solidFill>
              </a:rPr>
              <a:t>teilnehmen</a:t>
            </a:r>
            <a:r>
              <a:rPr lang="en-US" sz="2200" dirty="0">
                <a:solidFill>
                  <a:schemeClr val="bg1"/>
                </a:solidFill>
              </a:rPr>
              <a:t>; </a:t>
            </a:r>
            <a:r>
              <a:rPr lang="en-US" sz="2200" dirty="0" err="1">
                <a:solidFill>
                  <a:schemeClr val="bg1"/>
                </a:solidFill>
              </a:rPr>
              <a:t>sollte</a:t>
            </a:r>
            <a:r>
              <a:rPr lang="en-US" sz="2200" dirty="0">
                <a:solidFill>
                  <a:schemeClr val="bg1"/>
                </a:solidFill>
              </a:rPr>
              <a:t> es </a:t>
            </a:r>
            <a:r>
              <a:rPr lang="en-US" sz="2200" dirty="0" err="1">
                <a:solidFill>
                  <a:schemeClr val="bg1"/>
                </a:solidFill>
              </a:rPr>
              <a:t>zu</a:t>
            </a:r>
            <a:r>
              <a:rPr lang="en-US" sz="2200" dirty="0">
                <a:solidFill>
                  <a:schemeClr val="bg1"/>
                </a:solidFill>
              </a:rPr>
              <a:t> </a:t>
            </a:r>
            <a:r>
              <a:rPr lang="en-US" sz="2200" dirty="0" err="1">
                <a:solidFill>
                  <a:schemeClr val="bg1"/>
                </a:solidFill>
              </a:rPr>
              <a:t>Konflikten</a:t>
            </a:r>
            <a:r>
              <a:rPr lang="en-US" sz="2200" dirty="0">
                <a:solidFill>
                  <a:schemeClr val="bg1"/>
                </a:solidFill>
              </a:rPr>
              <a:t> </a:t>
            </a:r>
            <a:r>
              <a:rPr lang="en-US" sz="2200" dirty="0" err="1">
                <a:solidFill>
                  <a:schemeClr val="bg1"/>
                </a:solidFill>
              </a:rPr>
              <a:t>kommen</a:t>
            </a:r>
            <a:r>
              <a:rPr lang="en-US" sz="2200" dirty="0">
                <a:solidFill>
                  <a:schemeClr val="bg1"/>
                </a:solidFill>
              </a:rPr>
              <a:t>, muss dies dem Trainer </a:t>
            </a:r>
            <a:r>
              <a:rPr lang="en-US" sz="2200" dirty="0" err="1">
                <a:solidFill>
                  <a:schemeClr val="bg1"/>
                </a:solidFill>
              </a:rPr>
              <a:t>rechtzeitig</a:t>
            </a:r>
            <a:r>
              <a:rPr lang="en-US" sz="2200" dirty="0">
                <a:solidFill>
                  <a:schemeClr val="bg1"/>
                </a:solidFill>
              </a:rPr>
              <a:t> </a:t>
            </a:r>
            <a:r>
              <a:rPr lang="en-US" sz="2200" dirty="0" err="1">
                <a:solidFill>
                  <a:schemeClr val="bg1"/>
                </a:solidFill>
              </a:rPr>
              <a:t>mitgeteilt</a:t>
            </a:r>
            <a:r>
              <a:rPr lang="en-US" sz="2200" dirty="0">
                <a:solidFill>
                  <a:schemeClr val="bg1"/>
                </a:solidFill>
              </a:rPr>
              <a:t> </a:t>
            </a:r>
            <a:r>
              <a:rPr lang="en-US" sz="2200" dirty="0" err="1">
                <a:solidFill>
                  <a:schemeClr val="bg1"/>
                </a:solidFill>
              </a:rPr>
              <a:t>werden</a:t>
            </a:r>
            <a:r>
              <a:rPr lang="en-US" sz="2200" dirty="0">
                <a:solidFill>
                  <a:schemeClr val="bg1"/>
                </a:solidFill>
              </a:rPr>
              <a:t>. Von den </a:t>
            </a:r>
            <a:r>
              <a:rPr lang="en-US" sz="2200" dirty="0" err="1">
                <a:solidFill>
                  <a:schemeClr val="bg1"/>
                </a:solidFill>
              </a:rPr>
              <a:t>Schülern</a:t>
            </a:r>
            <a:r>
              <a:rPr lang="en-US" sz="2200" dirty="0">
                <a:solidFill>
                  <a:schemeClr val="bg1"/>
                </a:solidFill>
              </a:rPr>
              <a:t> </a:t>
            </a:r>
            <a:r>
              <a:rPr lang="en-US" sz="2200" dirty="0" err="1">
                <a:solidFill>
                  <a:schemeClr val="bg1"/>
                </a:solidFill>
              </a:rPr>
              <a:t>wird</a:t>
            </a:r>
            <a:r>
              <a:rPr lang="en-US" sz="2200" dirty="0">
                <a:solidFill>
                  <a:schemeClr val="bg1"/>
                </a:solidFill>
              </a:rPr>
              <a:t> </a:t>
            </a:r>
            <a:r>
              <a:rPr lang="en-US" sz="2200" dirty="0" err="1">
                <a:solidFill>
                  <a:schemeClr val="bg1"/>
                </a:solidFill>
              </a:rPr>
              <a:t>erwartet</a:t>
            </a:r>
            <a:r>
              <a:rPr lang="en-US" sz="2200" dirty="0">
                <a:solidFill>
                  <a:schemeClr val="bg1"/>
                </a:solidFill>
              </a:rPr>
              <a:t>, </a:t>
            </a:r>
            <a:r>
              <a:rPr lang="en-US" sz="2200" dirty="0" err="1">
                <a:solidFill>
                  <a:schemeClr val="bg1"/>
                </a:solidFill>
              </a:rPr>
              <a:t>dass</a:t>
            </a:r>
            <a:r>
              <a:rPr lang="en-US" sz="2200" dirty="0">
                <a:solidFill>
                  <a:schemeClr val="bg1"/>
                </a:solidFill>
              </a:rPr>
              <a:t> </a:t>
            </a:r>
            <a:r>
              <a:rPr lang="en-US" sz="2200" dirty="0" err="1">
                <a:solidFill>
                  <a:schemeClr val="bg1"/>
                </a:solidFill>
              </a:rPr>
              <a:t>sie</a:t>
            </a:r>
            <a:r>
              <a:rPr lang="en-US" sz="2200" dirty="0">
                <a:solidFill>
                  <a:schemeClr val="bg1"/>
                </a:solidFill>
              </a:rPr>
              <a:t> </a:t>
            </a:r>
            <a:r>
              <a:rPr lang="en-US" sz="2200" dirty="0" err="1">
                <a:solidFill>
                  <a:schemeClr val="bg1"/>
                </a:solidFill>
              </a:rPr>
              <a:t>bei</a:t>
            </a:r>
            <a:r>
              <a:rPr lang="en-US" sz="2200" dirty="0">
                <a:solidFill>
                  <a:schemeClr val="bg1"/>
                </a:solidFill>
              </a:rPr>
              <a:t> </a:t>
            </a:r>
            <a:r>
              <a:rPr lang="en-US" sz="2200" dirty="0" err="1">
                <a:solidFill>
                  <a:schemeClr val="bg1"/>
                </a:solidFill>
              </a:rPr>
              <a:t>Spielen</a:t>
            </a:r>
            <a:r>
              <a:rPr lang="en-US" sz="2200" dirty="0">
                <a:solidFill>
                  <a:schemeClr val="bg1"/>
                </a:solidFill>
              </a:rPr>
              <a:t> </a:t>
            </a:r>
            <a:r>
              <a:rPr lang="en-US" sz="2200" dirty="0" err="1">
                <a:solidFill>
                  <a:schemeClr val="bg1"/>
                </a:solidFill>
              </a:rPr>
              <a:t>anwesend</a:t>
            </a:r>
            <a:r>
              <a:rPr lang="en-US" sz="2200" dirty="0">
                <a:solidFill>
                  <a:schemeClr val="bg1"/>
                </a:solidFill>
              </a:rPr>
              <a:t> </a:t>
            </a:r>
            <a:r>
              <a:rPr lang="en-US" sz="2200" dirty="0" err="1">
                <a:solidFill>
                  <a:schemeClr val="bg1"/>
                </a:solidFill>
              </a:rPr>
              <a:t>sind</a:t>
            </a:r>
            <a:r>
              <a:rPr lang="en-US" sz="2200" dirty="0">
                <a:solidFill>
                  <a:schemeClr val="bg1"/>
                </a:solidFill>
              </a:rPr>
              <a:t>, </a:t>
            </a:r>
            <a:r>
              <a:rPr lang="en-US" sz="2200" dirty="0" err="1">
                <a:solidFill>
                  <a:schemeClr val="bg1"/>
                </a:solidFill>
              </a:rPr>
              <a:t>auch</a:t>
            </a:r>
            <a:r>
              <a:rPr lang="en-US" sz="2200" dirty="0">
                <a:solidFill>
                  <a:schemeClr val="bg1"/>
                </a:solidFill>
              </a:rPr>
              <a:t> </a:t>
            </a:r>
            <a:r>
              <a:rPr lang="en-US" sz="2200" dirty="0" err="1">
                <a:solidFill>
                  <a:schemeClr val="bg1"/>
                </a:solidFill>
              </a:rPr>
              <a:t>wenn</a:t>
            </a:r>
            <a:r>
              <a:rPr lang="en-US" sz="2200" dirty="0">
                <a:solidFill>
                  <a:schemeClr val="bg1"/>
                </a:solidFill>
              </a:rPr>
              <a:t> </a:t>
            </a:r>
            <a:r>
              <a:rPr lang="en-US" sz="2200" dirty="0" err="1">
                <a:solidFill>
                  <a:schemeClr val="bg1"/>
                </a:solidFill>
              </a:rPr>
              <a:t>sie</a:t>
            </a:r>
            <a:r>
              <a:rPr lang="en-US" sz="2200" dirty="0">
                <a:solidFill>
                  <a:schemeClr val="bg1"/>
                </a:solidFill>
              </a:rPr>
              <a:t> </a:t>
            </a:r>
            <a:r>
              <a:rPr lang="en-US" sz="2200" dirty="0" err="1">
                <a:solidFill>
                  <a:schemeClr val="bg1"/>
                </a:solidFill>
              </a:rPr>
              <a:t>nicht</a:t>
            </a:r>
            <a:r>
              <a:rPr lang="en-US" sz="2200" dirty="0">
                <a:solidFill>
                  <a:schemeClr val="bg1"/>
                </a:solidFill>
              </a:rPr>
              <a:t> </a:t>
            </a:r>
            <a:r>
              <a:rPr lang="en-US" sz="2200" dirty="0" err="1">
                <a:solidFill>
                  <a:schemeClr val="bg1"/>
                </a:solidFill>
              </a:rPr>
              <a:t>spielen</a:t>
            </a:r>
            <a:r>
              <a:rPr lang="en-US" sz="2200" dirty="0">
                <a:solidFill>
                  <a:schemeClr val="bg1"/>
                </a:solidFill>
              </a:rPr>
              <a:t>. </a:t>
            </a:r>
            <a:r>
              <a:rPr lang="en-US" sz="2200" b="0" i="0" u="none" strike="noStrike" dirty="0" err="1">
                <a:solidFill>
                  <a:schemeClr val="bg1"/>
                </a:solidFill>
                <a:effectLst/>
              </a:rPr>
              <a:t>Verpflichte</a:t>
            </a:r>
            <a:r>
              <a:rPr lang="en-US" sz="2200" b="0" i="0" u="none" strike="noStrike" dirty="0">
                <a:solidFill>
                  <a:schemeClr val="bg1"/>
                </a:solidFill>
                <a:effectLst/>
              </a:rPr>
              <a:t> dich </a:t>
            </a:r>
            <a:r>
              <a:rPr lang="en-US" sz="2200" b="0" i="0" u="none" strike="noStrike" dirty="0" err="1">
                <a:solidFill>
                  <a:schemeClr val="bg1"/>
                </a:solidFill>
                <a:effectLst/>
              </a:rPr>
              <a:t>zu</a:t>
            </a:r>
            <a:r>
              <a:rPr lang="en-US" sz="2200" b="0" i="0" u="none" strike="noStrike" dirty="0">
                <a:solidFill>
                  <a:schemeClr val="bg1"/>
                </a:solidFill>
                <a:effectLst/>
              </a:rPr>
              <a:t> dem Sport, den du </a:t>
            </a:r>
            <a:r>
              <a:rPr lang="en-US" sz="2200" b="0" i="0" u="none" strike="noStrike" dirty="0" err="1">
                <a:solidFill>
                  <a:schemeClr val="bg1"/>
                </a:solidFill>
                <a:effectLst/>
              </a:rPr>
              <a:t>gewählt</a:t>
            </a:r>
            <a:r>
              <a:rPr lang="en-US" sz="2200" b="0" i="0" u="none" strike="noStrike" dirty="0">
                <a:solidFill>
                  <a:schemeClr val="bg1"/>
                </a:solidFill>
                <a:effectLst/>
              </a:rPr>
              <a:t> hast, und </a:t>
            </a:r>
            <a:r>
              <a:rPr lang="en-US" sz="2200" b="0" i="0" u="none" strike="noStrike" dirty="0" err="1">
                <a:solidFill>
                  <a:schemeClr val="bg1"/>
                </a:solidFill>
                <a:effectLst/>
              </a:rPr>
              <a:t>halte</a:t>
            </a:r>
            <a:r>
              <a:rPr lang="en-US" sz="2200" b="0" i="0" u="none" strike="noStrike" dirty="0">
                <a:solidFill>
                  <a:schemeClr val="bg1"/>
                </a:solidFill>
                <a:effectLst/>
              </a:rPr>
              <a:t> </a:t>
            </a:r>
            <a:r>
              <a:rPr lang="en-US" sz="2200" b="0" i="0" u="none" strike="noStrike" dirty="0" err="1">
                <a:solidFill>
                  <a:schemeClr val="bg1"/>
                </a:solidFill>
                <a:effectLst/>
              </a:rPr>
              <a:t>daran</a:t>
            </a:r>
            <a:r>
              <a:rPr lang="en-US" sz="2200" b="0" i="0" u="none" strike="noStrike" dirty="0">
                <a:solidFill>
                  <a:schemeClr val="bg1"/>
                </a:solidFill>
                <a:effectLst/>
              </a:rPr>
              <a:t> fest bis </a:t>
            </a:r>
            <a:r>
              <a:rPr lang="en-US" sz="2200" b="0" i="0" u="none" strike="noStrike" dirty="0" err="1">
                <a:solidFill>
                  <a:schemeClr val="bg1"/>
                </a:solidFill>
                <a:effectLst/>
              </a:rPr>
              <a:t>zum</a:t>
            </a:r>
            <a:r>
              <a:rPr lang="en-US" sz="2200" b="0" i="0" u="none" strike="noStrike" dirty="0">
                <a:solidFill>
                  <a:schemeClr val="bg1"/>
                </a:solidFill>
                <a:effectLst/>
              </a:rPr>
              <a:t> Ende der Saison</a:t>
            </a:r>
            <a:br>
              <a:rPr lang="en-US" sz="2200" dirty="0">
                <a:solidFill>
                  <a:schemeClr val="bg1"/>
                </a:solidFill>
              </a:rPr>
            </a:br>
            <a:br>
              <a:rPr lang="en-US" sz="2200" dirty="0">
                <a:solidFill>
                  <a:schemeClr val="bg1"/>
                </a:solidFill>
              </a:rPr>
            </a:br>
            <a:r>
              <a:rPr lang="en-US" sz="2200" dirty="0"/>
              <a:t>Students are expected to follow the schools code of conduct. They are representing the school and need to show good sportsmanship. </a:t>
            </a:r>
            <a:br>
              <a:rPr lang="en-US" sz="2200" dirty="0"/>
            </a:br>
            <a:r>
              <a:rPr lang="en-US" sz="2200" dirty="0"/>
              <a:t>Students are expected to attend all practices offered to them, should a conflict comes up this must be communicated with the coach on time. Students are expected to be at games even if they are not playing. </a:t>
            </a:r>
            <a:r>
              <a:rPr lang="en-US" sz="2200" dirty="0">
                <a:solidFill>
                  <a:srgbClr val="000000"/>
                </a:solidFill>
              </a:rPr>
              <a:t>C</a:t>
            </a:r>
            <a:r>
              <a:rPr lang="en-US" sz="2200" b="0" i="0" u="none" strike="noStrike" dirty="0">
                <a:solidFill>
                  <a:srgbClr val="000000"/>
                </a:solidFill>
                <a:effectLst/>
              </a:rPr>
              <a:t>ommit to the sport you chose and stick to it till the end of the </a:t>
            </a:r>
            <a:r>
              <a:rPr lang="en-US" sz="2200" b="0" i="0" u="none" strike="noStrike" dirty="0" err="1">
                <a:solidFill>
                  <a:srgbClr val="000000"/>
                </a:solidFill>
                <a:effectLst/>
              </a:rPr>
              <a:t>saison</a:t>
            </a:r>
            <a:r>
              <a:rPr lang="en-US" sz="2200" b="0" i="0" u="none" strike="noStrike">
                <a:solidFill>
                  <a:srgbClr val="000000"/>
                </a:solidFill>
                <a:effectLst/>
              </a:rPr>
              <a:t>.</a:t>
            </a:r>
            <a:br>
              <a:rPr lang="en-US" sz="2200" dirty="0">
                <a:solidFill>
                  <a:schemeClr val="bg1"/>
                </a:solidFill>
              </a:rPr>
            </a:br>
            <a:br>
              <a:rPr lang="en-US" sz="3900" dirty="0">
                <a:solidFill>
                  <a:schemeClr val="bg1"/>
                </a:solidFill>
              </a:rPr>
            </a:br>
            <a:br>
              <a:rPr lang="en-US" sz="40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endParaRPr lang="en-US" sz="25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Expectations - Students</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spTree>
    <p:extLst>
      <p:ext uri="{BB962C8B-B14F-4D97-AF65-F5344CB8AC3E}">
        <p14:creationId xmlns:p14="http://schemas.microsoft.com/office/powerpoint/2010/main" val="3106825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rmAutofit fontScale="90000"/>
          </a:bodyPr>
          <a:lstStyle/>
          <a:p>
            <a:pPr algn="l"/>
            <a:br>
              <a:rPr lang="en-US" sz="3900" dirty="0">
                <a:solidFill>
                  <a:schemeClr val="bg1"/>
                </a:solidFill>
              </a:rPr>
            </a:br>
            <a:br>
              <a:rPr lang="en-US" sz="3900" dirty="0">
                <a:solidFill>
                  <a:schemeClr val="bg1"/>
                </a:solidFill>
              </a:rPr>
            </a:br>
            <a:br>
              <a:rPr lang="en-US" sz="3900" dirty="0">
                <a:solidFill>
                  <a:schemeClr val="bg1"/>
                </a:solidFill>
              </a:rPr>
            </a:br>
            <a:br>
              <a:rPr lang="en-US" sz="3900" dirty="0">
                <a:solidFill>
                  <a:schemeClr val="bg1"/>
                </a:solidFill>
              </a:rPr>
            </a:br>
            <a:br>
              <a:rPr lang="en-US" sz="3900" dirty="0">
                <a:solidFill>
                  <a:schemeClr val="bg1"/>
                </a:solidFill>
              </a:rPr>
            </a:br>
            <a:br>
              <a:rPr lang="en-US" sz="3900" dirty="0">
                <a:solidFill>
                  <a:schemeClr val="bg1"/>
                </a:solidFill>
              </a:rPr>
            </a:br>
            <a:br>
              <a:rPr lang="en-US" sz="3900" dirty="0">
                <a:solidFill>
                  <a:schemeClr val="bg1"/>
                </a:solidFill>
              </a:rPr>
            </a:br>
            <a:br>
              <a:rPr lang="en-US" sz="3900" dirty="0">
                <a:solidFill>
                  <a:schemeClr val="bg1"/>
                </a:solidFill>
              </a:rPr>
            </a:br>
            <a:br>
              <a:rPr lang="en-US" sz="3100" dirty="0">
                <a:solidFill>
                  <a:schemeClr val="bg1"/>
                </a:solidFill>
              </a:rPr>
            </a:br>
            <a:r>
              <a:rPr lang="en-US" sz="1200" dirty="0">
                <a:solidFill>
                  <a:schemeClr val="bg1"/>
                </a:solidFill>
              </a:rPr>
              <a:t>* </a:t>
            </a:r>
            <a:r>
              <a:rPr lang="en-US" sz="1200" dirty="0" err="1">
                <a:solidFill>
                  <a:schemeClr val="bg1"/>
                </a:solidFill>
              </a:rPr>
              <a:t>Wir</a:t>
            </a:r>
            <a:r>
              <a:rPr lang="en-US" sz="1200" dirty="0">
                <a:solidFill>
                  <a:schemeClr val="bg1"/>
                </a:solidFill>
              </a:rPr>
              <a:t> </a:t>
            </a:r>
            <a:r>
              <a:rPr lang="en-US" sz="1200" dirty="0" err="1">
                <a:solidFill>
                  <a:schemeClr val="bg1"/>
                </a:solidFill>
              </a:rPr>
              <a:t>erwarten</a:t>
            </a:r>
            <a:r>
              <a:rPr lang="en-US" sz="1200" dirty="0">
                <a:solidFill>
                  <a:schemeClr val="bg1"/>
                </a:solidFill>
              </a:rPr>
              <a:t>, </a:t>
            </a:r>
            <a:r>
              <a:rPr lang="en-US" sz="1200" dirty="0" err="1">
                <a:solidFill>
                  <a:schemeClr val="bg1"/>
                </a:solidFill>
              </a:rPr>
              <a:t>dass</a:t>
            </a:r>
            <a:r>
              <a:rPr lang="en-US" sz="1200" dirty="0">
                <a:solidFill>
                  <a:schemeClr val="bg1"/>
                </a:solidFill>
              </a:rPr>
              <a:t> </a:t>
            </a:r>
            <a:r>
              <a:rPr lang="en-US" sz="1200" dirty="0" err="1">
                <a:solidFill>
                  <a:schemeClr val="bg1"/>
                </a:solidFill>
              </a:rPr>
              <a:t>Eltern</a:t>
            </a:r>
            <a:r>
              <a:rPr lang="en-US" sz="1200" dirty="0">
                <a:solidFill>
                  <a:schemeClr val="bg1"/>
                </a:solidFill>
              </a:rPr>
              <a:t>, </a:t>
            </a:r>
            <a:r>
              <a:rPr lang="en-US" sz="1200" dirty="0" err="1">
                <a:solidFill>
                  <a:schemeClr val="bg1"/>
                </a:solidFill>
              </a:rPr>
              <a:t>Erziehungsberechtigte</a:t>
            </a:r>
            <a:r>
              <a:rPr lang="en-US" sz="1200" dirty="0">
                <a:solidFill>
                  <a:schemeClr val="bg1"/>
                </a:solidFill>
              </a:rPr>
              <a:t> </a:t>
            </a:r>
            <a:r>
              <a:rPr lang="en-US" sz="1200" dirty="0" err="1">
                <a:solidFill>
                  <a:schemeClr val="bg1"/>
                </a:solidFill>
              </a:rPr>
              <a:t>oder</a:t>
            </a:r>
            <a:r>
              <a:rPr lang="en-US" sz="1200" dirty="0">
                <a:solidFill>
                  <a:schemeClr val="bg1"/>
                </a:solidFill>
              </a:rPr>
              <a:t> </a:t>
            </a:r>
            <a:r>
              <a:rPr lang="en-US" sz="1200" dirty="0" err="1">
                <a:solidFill>
                  <a:schemeClr val="bg1"/>
                </a:solidFill>
              </a:rPr>
              <a:t>Vertreter</a:t>
            </a:r>
            <a:r>
              <a:rPr lang="en-US" sz="1200" dirty="0">
                <a:solidFill>
                  <a:schemeClr val="bg1"/>
                </a:solidFill>
              </a:rPr>
              <a:t> der </a:t>
            </a:r>
            <a:r>
              <a:rPr lang="en-US" sz="1200" dirty="0" err="1">
                <a:solidFill>
                  <a:schemeClr val="bg1"/>
                </a:solidFill>
              </a:rPr>
              <a:t>Familie</a:t>
            </a:r>
            <a:r>
              <a:rPr lang="en-US" sz="1200" dirty="0">
                <a:solidFill>
                  <a:schemeClr val="bg1"/>
                </a:solidFill>
              </a:rPr>
              <a:t> </a:t>
            </a:r>
            <a:r>
              <a:rPr lang="en-US" sz="1200" dirty="0" err="1">
                <a:solidFill>
                  <a:schemeClr val="bg1"/>
                </a:solidFill>
              </a:rPr>
              <a:t>zu</a:t>
            </a:r>
            <a:r>
              <a:rPr lang="en-US" sz="1200" dirty="0">
                <a:solidFill>
                  <a:schemeClr val="bg1"/>
                </a:solidFill>
              </a:rPr>
              <a:t> den </a:t>
            </a:r>
            <a:r>
              <a:rPr lang="en-US" sz="1200" dirty="0" err="1">
                <a:solidFill>
                  <a:schemeClr val="bg1"/>
                </a:solidFill>
              </a:rPr>
              <a:t>Spielen</a:t>
            </a:r>
            <a:r>
              <a:rPr lang="en-US" sz="1200" dirty="0">
                <a:solidFill>
                  <a:schemeClr val="bg1"/>
                </a:solidFill>
              </a:rPr>
              <a:t> </a:t>
            </a:r>
            <a:r>
              <a:rPr lang="en-US" sz="1200" dirty="0" err="1">
                <a:solidFill>
                  <a:schemeClr val="bg1"/>
                </a:solidFill>
              </a:rPr>
              <a:t>kommen</a:t>
            </a:r>
            <a:r>
              <a:rPr lang="en-US" sz="1200" dirty="0">
                <a:solidFill>
                  <a:schemeClr val="bg1"/>
                </a:solidFill>
              </a:rPr>
              <a:t>, um die Mannschaft und </a:t>
            </a:r>
            <a:r>
              <a:rPr lang="en-US" sz="1200" dirty="0" err="1">
                <a:solidFill>
                  <a:schemeClr val="bg1"/>
                </a:solidFill>
              </a:rPr>
              <a:t>ihre</a:t>
            </a:r>
            <a:r>
              <a:rPr lang="en-US" sz="1200" dirty="0">
                <a:solidFill>
                  <a:schemeClr val="bg1"/>
                </a:solidFill>
              </a:rPr>
              <a:t> </a:t>
            </a:r>
            <a:r>
              <a:rPr lang="en-US" sz="1200" dirty="0" err="1">
                <a:solidFill>
                  <a:schemeClr val="bg1"/>
                </a:solidFill>
              </a:rPr>
              <a:t>Schüler:in</a:t>
            </a:r>
            <a:r>
              <a:rPr lang="en-US" sz="1200" dirty="0">
                <a:solidFill>
                  <a:schemeClr val="bg1"/>
                </a:solidFill>
              </a:rPr>
              <a:t> </a:t>
            </a:r>
            <a:r>
              <a:rPr lang="en-US" sz="1200" dirty="0" err="1">
                <a:solidFill>
                  <a:schemeClr val="bg1"/>
                </a:solidFill>
              </a:rPr>
              <a:t>zu</a:t>
            </a:r>
            <a:r>
              <a:rPr lang="en-US" sz="1200" dirty="0">
                <a:solidFill>
                  <a:schemeClr val="bg1"/>
                </a:solidFill>
              </a:rPr>
              <a:t> </a:t>
            </a:r>
            <a:r>
              <a:rPr lang="en-US" sz="1200" dirty="0" err="1">
                <a:solidFill>
                  <a:schemeClr val="bg1"/>
                </a:solidFill>
              </a:rPr>
              <a:t>unterstützen</a:t>
            </a:r>
            <a:r>
              <a:rPr lang="en-US" sz="1200" dirty="0"/>
              <a:t>./ We expect that parents, guardians or family representatives come to the games to support the team and their student-athlete </a:t>
            </a:r>
            <a:br>
              <a:rPr lang="en-US" sz="1600" dirty="0">
                <a:solidFill>
                  <a:schemeClr val="bg1"/>
                </a:solidFill>
              </a:rPr>
            </a:br>
            <a:br>
              <a:rPr lang="en-US" sz="1100" dirty="0">
                <a:solidFill>
                  <a:schemeClr val="bg1"/>
                </a:solidFill>
              </a:rPr>
            </a:br>
            <a:br>
              <a:rPr lang="en-US" sz="1100" dirty="0">
                <a:solidFill>
                  <a:schemeClr val="bg1"/>
                </a:solidFill>
              </a:rPr>
            </a:br>
            <a:br>
              <a:rPr lang="en-US" sz="1100" dirty="0">
                <a:solidFill>
                  <a:schemeClr val="bg1"/>
                </a:solidFill>
              </a:rPr>
            </a:br>
            <a:endParaRPr lang="en-US" sz="25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Expectations - Parents</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graphicFrame>
        <p:nvGraphicFramePr>
          <p:cNvPr id="2" name="Table 1">
            <a:extLst>
              <a:ext uri="{FF2B5EF4-FFF2-40B4-BE49-F238E27FC236}">
                <a16:creationId xmlns:a16="http://schemas.microsoft.com/office/drawing/2014/main" id="{73702E3C-4633-E951-A125-74F714E1524F}"/>
              </a:ext>
            </a:extLst>
          </p:cNvPr>
          <p:cNvGraphicFramePr>
            <a:graphicFrameLocks noGrp="1"/>
          </p:cNvGraphicFramePr>
          <p:nvPr>
            <p:extLst>
              <p:ext uri="{D42A27DB-BD31-4B8C-83A1-F6EECF244321}">
                <p14:modId xmlns:p14="http://schemas.microsoft.com/office/powerpoint/2010/main" val="3205460887"/>
              </p:ext>
            </p:extLst>
          </p:nvPr>
        </p:nvGraphicFramePr>
        <p:xfrm>
          <a:off x="457200" y="1219200"/>
          <a:ext cx="8077200" cy="4668520"/>
        </p:xfrm>
        <a:graphic>
          <a:graphicData uri="http://schemas.openxmlformats.org/drawingml/2006/table">
            <a:tbl>
              <a:tblPr firstRow="1" bandRow="1">
                <a:tableStyleId>{5C22544A-7EE6-4342-B048-85BDC9FD1C3A}</a:tableStyleId>
              </a:tblPr>
              <a:tblGrid>
                <a:gridCol w="4038600">
                  <a:extLst>
                    <a:ext uri="{9D8B030D-6E8A-4147-A177-3AD203B41FA5}">
                      <a16:colId xmlns:a16="http://schemas.microsoft.com/office/drawing/2014/main" val="295748133"/>
                    </a:ext>
                  </a:extLst>
                </a:gridCol>
                <a:gridCol w="4038600">
                  <a:extLst>
                    <a:ext uri="{9D8B030D-6E8A-4147-A177-3AD203B41FA5}">
                      <a16:colId xmlns:a16="http://schemas.microsoft.com/office/drawing/2014/main" val="2716052264"/>
                    </a:ext>
                  </a:extLst>
                </a:gridCol>
              </a:tblGrid>
              <a:tr h="370840">
                <a:tc>
                  <a:txBody>
                    <a:bodyPr/>
                    <a:lstStyle/>
                    <a:p>
                      <a:r>
                        <a:rPr lang="en-US" sz="1800" dirty="0" err="1">
                          <a:solidFill>
                            <a:schemeClr val="bg1"/>
                          </a:solidFill>
                        </a:rPr>
                        <a:t>Helfen</a:t>
                      </a:r>
                      <a:r>
                        <a:rPr lang="en-US" sz="1800" dirty="0">
                          <a:solidFill>
                            <a:schemeClr val="bg1"/>
                          </a:solidFill>
                        </a:rPr>
                        <a:t> </a:t>
                      </a:r>
                      <a:r>
                        <a:rPr lang="en-US" sz="1800" dirty="0" err="1">
                          <a:solidFill>
                            <a:schemeClr val="bg1"/>
                          </a:solidFill>
                        </a:rPr>
                        <a:t>mit</a:t>
                      </a:r>
                      <a:endParaRPr lang="en-US" dirty="0"/>
                    </a:p>
                  </a:txBody>
                  <a:tcPr/>
                </a:tc>
                <a:tc>
                  <a:txBody>
                    <a:bodyPr/>
                    <a:lstStyle/>
                    <a:p>
                      <a:r>
                        <a:rPr lang="en-US" sz="1800" dirty="0"/>
                        <a:t>Help with</a:t>
                      </a:r>
                      <a:r>
                        <a:rPr lang="en-US" sz="1800" dirty="0">
                          <a:solidFill>
                            <a:schemeClr val="bg1"/>
                          </a:solidFill>
                        </a:rPr>
                        <a:t>: </a:t>
                      </a:r>
                      <a:endParaRPr lang="en-US" dirty="0"/>
                    </a:p>
                  </a:txBody>
                  <a:tcPr/>
                </a:tc>
                <a:extLst>
                  <a:ext uri="{0D108BD9-81ED-4DB2-BD59-A6C34878D82A}">
                    <a16:rowId xmlns:a16="http://schemas.microsoft.com/office/drawing/2014/main" val="2307636440"/>
                  </a:ext>
                </a:extLst>
              </a:tr>
              <a:tr h="370840">
                <a:tc>
                  <a:txBody>
                    <a:bodyPr/>
                    <a:lstStyle/>
                    <a:p>
                      <a:r>
                        <a:rPr lang="en-US" dirty="0" err="1"/>
                        <a:t>Fußball</a:t>
                      </a:r>
                      <a:r>
                        <a:rPr lang="en-US" dirty="0"/>
                        <a:t>:</a:t>
                      </a:r>
                    </a:p>
                    <a:p>
                      <a:r>
                        <a:rPr lang="en-US" dirty="0" err="1"/>
                        <a:t>Anzeigetafel</a:t>
                      </a:r>
                      <a:r>
                        <a:rPr lang="en-US" dirty="0"/>
                        <a:t>, Snacks, </a:t>
                      </a:r>
                      <a:r>
                        <a:rPr lang="en-US" dirty="0" err="1"/>
                        <a:t>Anfeuern</a:t>
                      </a:r>
                      <a:r>
                        <a:rPr lang="en-US" dirty="0"/>
                        <a:t>, </a:t>
                      </a:r>
                      <a:r>
                        <a:rPr lang="en-US" dirty="0" err="1"/>
                        <a:t>Notfall</a:t>
                      </a:r>
                      <a:r>
                        <a:rPr lang="en-US" dirty="0"/>
                        <a:t> </a:t>
                      </a:r>
                      <a:r>
                        <a:rPr lang="en-US" dirty="0" err="1"/>
                        <a:t>Unterstützung</a:t>
                      </a:r>
                      <a:endParaRPr lang="en-US" dirty="0"/>
                    </a:p>
                  </a:txBody>
                  <a:tcPr/>
                </a:tc>
                <a:tc>
                  <a:txBody>
                    <a:bodyPr/>
                    <a:lstStyle/>
                    <a:p>
                      <a:r>
                        <a:rPr lang="en-US" dirty="0"/>
                        <a:t>Soccer:</a:t>
                      </a:r>
                    </a:p>
                    <a:p>
                      <a:r>
                        <a:rPr lang="en-US" dirty="0"/>
                        <a:t>Scoreboard, Snacks, Cheering, Emergency Support </a:t>
                      </a:r>
                    </a:p>
                  </a:txBody>
                  <a:tcPr/>
                </a:tc>
                <a:extLst>
                  <a:ext uri="{0D108BD9-81ED-4DB2-BD59-A6C34878D82A}">
                    <a16:rowId xmlns:a16="http://schemas.microsoft.com/office/drawing/2014/main" val="57904832"/>
                  </a:ext>
                </a:extLst>
              </a:tr>
              <a:tr h="370840">
                <a:tc>
                  <a:txBody>
                    <a:bodyPr/>
                    <a:lstStyle/>
                    <a:p>
                      <a:r>
                        <a:rPr lang="en-US" dirty="0"/>
                        <a:t>Volleyball: </a:t>
                      </a:r>
                    </a:p>
                    <a:p>
                      <a:r>
                        <a:rPr lang="en-US" dirty="0" err="1"/>
                        <a:t>Linienrichter</a:t>
                      </a:r>
                      <a:r>
                        <a:rPr lang="en-US" dirty="0"/>
                        <a:t>, </a:t>
                      </a:r>
                      <a:r>
                        <a:rPr lang="en-US" dirty="0" err="1"/>
                        <a:t>Anzeigetafel</a:t>
                      </a:r>
                      <a:r>
                        <a:rPr lang="en-US" dirty="0"/>
                        <a:t>, Snack, </a:t>
                      </a:r>
                      <a:r>
                        <a:rPr lang="en-US" dirty="0" err="1"/>
                        <a:t>Anfeuern</a:t>
                      </a:r>
                      <a:r>
                        <a:rPr lang="en-US" dirty="0"/>
                        <a:t>, </a:t>
                      </a:r>
                      <a:r>
                        <a:rPr lang="en-US" dirty="0" err="1"/>
                        <a:t>Notfall</a:t>
                      </a:r>
                      <a:r>
                        <a:rPr lang="en-US" dirty="0"/>
                        <a:t> </a:t>
                      </a:r>
                      <a:r>
                        <a:rPr lang="en-US" dirty="0" err="1"/>
                        <a:t>Unterstützung</a:t>
                      </a:r>
                      <a:endParaRPr lang="en-US" dirty="0"/>
                    </a:p>
                  </a:txBody>
                  <a:tcPr/>
                </a:tc>
                <a:tc>
                  <a:txBody>
                    <a:bodyPr/>
                    <a:lstStyle/>
                    <a:p>
                      <a:r>
                        <a:rPr lang="en-US" dirty="0"/>
                        <a:t>Volleyball:</a:t>
                      </a:r>
                    </a:p>
                    <a:p>
                      <a:r>
                        <a:rPr lang="en-US" dirty="0"/>
                        <a:t>Line Judge, Scoreboard, Snacks, Cheering, Emergency Support</a:t>
                      </a:r>
                    </a:p>
                  </a:txBody>
                  <a:tcPr/>
                </a:tc>
                <a:extLst>
                  <a:ext uri="{0D108BD9-81ED-4DB2-BD59-A6C34878D82A}">
                    <a16:rowId xmlns:a16="http://schemas.microsoft.com/office/drawing/2014/main" val="58227165"/>
                  </a:ext>
                </a:extLst>
              </a:tr>
              <a:tr h="370840">
                <a:tc>
                  <a:txBody>
                    <a:bodyPr/>
                    <a:lstStyle/>
                    <a:p>
                      <a:r>
                        <a:rPr lang="en-US" dirty="0"/>
                        <a:t>Basketball:</a:t>
                      </a:r>
                    </a:p>
                    <a:p>
                      <a:r>
                        <a:rPr lang="en-US" dirty="0" err="1"/>
                        <a:t>Anzeigetafel</a:t>
                      </a:r>
                      <a:r>
                        <a:rPr lang="en-US" dirty="0"/>
                        <a:t>, </a:t>
                      </a:r>
                      <a:r>
                        <a:rPr lang="en-US" dirty="0" err="1"/>
                        <a:t>Buchführung</a:t>
                      </a:r>
                      <a:r>
                        <a:rPr lang="en-US" dirty="0"/>
                        <a:t>, Snacks, </a:t>
                      </a:r>
                      <a:r>
                        <a:rPr lang="en-US" dirty="0" err="1"/>
                        <a:t>Anfeuern</a:t>
                      </a:r>
                      <a:r>
                        <a:rPr lang="en-US" dirty="0"/>
                        <a:t>, </a:t>
                      </a:r>
                      <a:r>
                        <a:rPr lang="en-US" dirty="0" err="1"/>
                        <a:t>Notfall</a:t>
                      </a:r>
                      <a:r>
                        <a:rPr lang="en-US" dirty="0"/>
                        <a:t> </a:t>
                      </a:r>
                      <a:r>
                        <a:rPr lang="en-US" dirty="0" err="1"/>
                        <a:t>Unterstützung</a:t>
                      </a:r>
                      <a:endParaRPr lang="en-US" dirty="0"/>
                    </a:p>
                  </a:txBody>
                  <a:tcPr/>
                </a:tc>
                <a:tc>
                  <a:txBody>
                    <a:bodyPr/>
                    <a:lstStyle/>
                    <a:p>
                      <a:r>
                        <a:rPr lang="en-US" dirty="0"/>
                        <a:t>Basketball: </a:t>
                      </a:r>
                    </a:p>
                    <a:p>
                      <a:r>
                        <a:rPr lang="en-US" dirty="0"/>
                        <a:t>Scoreboard, Score-Book keeping, Snacks, Cheering, Emergency Support</a:t>
                      </a:r>
                    </a:p>
                  </a:txBody>
                  <a:tcPr/>
                </a:tc>
                <a:extLst>
                  <a:ext uri="{0D108BD9-81ED-4DB2-BD59-A6C34878D82A}">
                    <a16:rowId xmlns:a16="http://schemas.microsoft.com/office/drawing/2014/main" val="3968380917"/>
                  </a:ext>
                </a:extLst>
              </a:tr>
              <a:tr h="370840">
                <a:tc>
                  <a:txBody>
                    <a:bodyPr/>
                    <a:lstStyle/>
                    <a:p>
                      <a:r>
                        <a:rPr lang="en-US" dirty="0" err="1"/>
                        <a:t>Leichtathletik</a:t>
                      </a:r>
                      <a:r>
                        <a:rPr lang="en-US" dirty="0"/>
                        <a:t>: </a:t>
                      </a:r>
                    </a:p>
                    <a:p>
                      <a:r>
                        <a:rPr lang="en-US" dirty="0"/>
                        <a:t>Zeit </a:t>
                      </a:r>
                      <a:r>
                        <a:rPr lang="en-US" dirty="0" err="1"/>
                        <a:t>stoppen</a:t>
                      </a:r>
                      <a:r>
                        <a:rPr lang="en-US" dirty="0"/>
                        <a:t>, Snacks, </a:t>
                      </a:r>
                      <a:r>
                        <a:rPr lang="en-US" dirty="0" err="1"/>
                        <a:t>Anfeuern</a:t>
                      </a:r>
                      <a:r>
                        <a:rPr lang="en-US" dirty="0"/>
                        <a:t>, </a:t>
                      </a:r>
                      <a:r>
                        <a:rPr lang="en-US" dirty="0" err="1"/>
                        <a:t>Notfall</a:t>
                      </a:r>
                      <a:r>
                        <a:rPr lang="en-US" dirty="0"/>
                        <a:t> </a:t>
                      </a:r>
                      <a:r>
                        <a:rPr lang="en-US" dirty="0" err="1"/>
                        <a:t>Unterstützung</a:t>
                      </a:r>
                      <a:endParaRPr lang="en-US" dirty="0"/>
                    </a:p>
                  </a:txBody>
                  <a:tcPr/>
                </a:tc>
                <a:tc>
                  <a:txBody>
                    <a:bodyPr/>
                    <a:lstStyle/>
                    <a:p>
                      <a:r>
                        <a:rPr lang="en-US" dirty="0"/>
                        <a:t>Track:</a:t>
                      </a:r>
                    </a:p>
                    <a:p>
                      <a:r>
                        <a:rPr lang="en-US" dirty="0"/>
                        <a:t>Timing, Snacks, Cheering, Emergency Support</a:t>
                      </a:r>
                    </a:p>
                  </a:txBody>
                  <a:tcPr/>
                </a:tc>
                <a:extLst>
                  <a:ext uri="{0D108BD9-81ED-4DB2-BD59-A6C34878D82A}">
                    <a16:rowId xmlns:a16="http://schemas.microsoft.com/office/drawing/2014/main" val="3004802651"/>
                  </a:ext>
                </a:extLst>
              </a:tr>
              <a:tr h="370840">
                <a:tc>
                  <a:txBody>
                    <a:bodyPr/>
                    <a:lstStyle/>
                    <a:p>
                      <a:r>
                        <a:rPr lang="en-US" dirty="0"/>
                        <a:t>Tennis: </a:t>
                      </a:r>
                    </a:p>
                    <a:p>
                      <a:r>
                        <a:rPr lang="en-US" dirty="0"/>
                        <a:t>Snacks, </a:t>
                      </a:r>
                      <a:r>
                        <a:rPr lang="en-US" dirty="0" err="1"/>
                        <a:t>Anfeuern</a:t>
                      </a:r>
                      <a:r>
                        <a:rPr lang="en-US" dirty="0"/>
                        <a:t>, </a:t>
                      </a:r>
                      <a:r>
                        <a:rPr lang="en-US" dirty="0" err="1"/>
                        <a:t>Notfall</a:t>
                      </a:r>
                      <a:r>
                        <a:rPr lang="en-US" dirty="0"/>
                        <a:t> </a:t>
                      </a:r>
                      <a:r>
                        <a:rPr lang="en-US" dirty="0" err="1"/>
                        <a:t>Unterstützung</a:t>
                      </a:r>
                      <a:endParaRPr lang="en-US" dirty="0"/>
                    </a:p>
                  </a:txBody>
                  <a:tcPr/>
                </a:tc>
                <a:tc>
                  <a:txBody>
                    <a:bodyPr/>
                    <a:lstStyle/>
                    <a:p>
                      <a:r>
                        <a:rPr lang="en-US" dirty="0"/>
                        <a:t>Tennis:</a:t>
                      </a:r>
                    </a:p>
                    <a:p>
                      <a:r>
                        <a:rPr lang="en-US" dirty="0"/>
                        <a:t>Snacks, Cheering, Emergency Support</a:t>
                      </a:r>
                    </a:p>
                  </a:txBody>
                  <a:tcPr/>
                </a:tc>
                <a:extLst>
                  <a:ext uri="{0D108BD9-81ED-4DB2-BD59-A6C34878D82A}">
                    <a16:rowId xmlns:a16="http://schemas.microsoft.com/office/drawing/2014/main" val="3191997241"/>
                  </a:ext>
                </a:extLst>
              </a:tr>
            </a:tbl>
          </a:graphicData>
        </a:graphic>
      </p:graphicFrame>
    </p:spTree>
    <p:extLst>
      <p:ext uri="{BB962C8B-B14F-4D97-AF65-F5344CB8AC3E}">
        <p14:creationId xmlns:p14="http://schemas.microsoft.com/office/powerpoint/2010/main" val="1026306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rmAutofit/>
          </a:bodyPr>
          <a:lstStyle/>
          <a:p>
            <a:pPr algn="l"/>
            <a:br>
              <a:rPr lang="en-US" sz="2500" dirty="0">
                <a:solidFill>
                  <a:schemeClr val="bg1"/>
                </a:solidFill>
              </a:rPr>
            </a:br>
            <a:br>
              <a:rPr lang="en-US" sz="2500" dirty="0">
                <a:solidFill>
                  <a:schemeClr val="bg1"/>
                </a:solidFill>
              </a:rPr>
            </a:br>
            <a:br>
              <a:rPr lang="en-US" sz="2500" dirty="0">
                <a:solidFill>
                  <a:schemeClr val="bg1"/>
                </a:solidFill>
              </a:rPr>
            </a:br>
            <a:endParaRPr lang="en-US" sz="25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Trainer/ Coaches</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graphicFrame>
        <p:nvGraphicFramePr>
          <p:cNvPr id="2" name="Table 1">
            <a:extLst>
              <a:ext uri="{FF2B5EF4-FFF2-40B4-BE49-F238E27FC236}">
                <a16:creationId xmlns:a16="http://schemas.microsoft.com/office/drawing/2014/main" id="{8F016B26-CCEB-F550-7BE6-5737CFBE2EEA}"/>
              </a:ext>
            </a:extLst>
          </p:cNvPr>
          <p:cNvGraphicFramePr>
            <a:graphicFrameLocks noGrp="1"/>
          </p:cNvGraphicFramePr>
          <p:nvPr>
            <p:extLst>
              <p:ext uri="{D42A27DB-BD31-4B8C-83A1-F6EECF244321}">
                <p14:modId xmlns:p14="http://schemas.microsoft.com/office/powerpoint/2010/main" val="2701296920"/>
              </p:ext>
            </p:extLst>
          </p:nvPr>
        </p:nvGraphicFramePr>
        <p:xfrm>
          <a:off x="1447800" y="2687320"/>
          <a:ext cx="6096000" cy="313436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13767096"/>
                    </a:ext>
                  </a:extLst>
                </a:gridCol>
                <a:gridCol w="2235200">
                  <a:extLst>
                    <a:ext uri="{9D8B030D-6E8A-4147-A177-3AD203B41FA5}">
                      <a16:colId xmlns:a16="http://schemas.microsoft.com/office/drawing/2014/main" val="3399301090"/>
                    </a:ext>
                  </a:extLst>
                </a:gridCol>
                <a:gridCol w="2032000">
                  <a:extLst>
                    <a:ext uri="{9D8B030D-6E8A-4147-A177-3AD203B41FA5}">
                      <a16:colId xmlns:a16="http://schemas.microsoft.com/office/drawing/2014/main" val="3426871341"/>
                    </a:ext>
                  </a:extLst>
                </a:gridCol>
              </a:tblGrid>
              <a:tr h="370840">
                <a:tc>
                  <a:txBody>
                    <a:bodyPr/>
                    <a:lstStyle/>
                    <a:p>
                      <a:r>
                        <a:rPr lang="en-US" dirty="0"/>
                        <a:t>Sport</a:t>
                      </a:r>
                    </a:p>
                  </a:txBody>
                  <a:tcPr/>
                </a:tc>
                <a:tc>
                  <a:txBody>
                    <a:bodyPr/>
                    <a:lstStyle/>
                    <a:p>
                      <a:r>
                        <a:rPr lang="en-US" dirty="0"/>
                        <a:t>Trainer/ </a:t>
                      </a:r>
                      <a:r>
                        <a:rPr lang="en-US" dirty="0">
                          <a:solidFill>
                            <a:schemeClr val="tx1"/>
                          </a:solidFill>
                        </a:rPr>
                        <a:t>Coach</a:t>
                      </a:r>
                    </a:p>
                  </a:txBody>
                  <a:tcPr/>
                </a:tc>
                <a:tc>
                  <a:txBody>
                    <a:bodyPr/>
                    <a:lstStyle/>
                    <a:p>
                      <a:r>
                        <a:rPr lang="en-US" dirty="0"/>
                        <a:t>Trainer/ </a:t>
                      </a:r>
                      <a:r>
                        <a:rPr lang="en-US" dirty="0">
                          <a:solidFill>
                            <a:schemeClr val="tx1"/>
                          </a:solidFill>
                        </a:rPr>
                        <a:t>Coach</a:t>
                      </a:r>
                    </a:p>
                  </a:txBody>
                  <a:tcPr/>
                </a:tc>
                <a:extLst>
                  <a:ext uri="{0D108BD9-81ED-4DB2-BD59-A6C34878D82A}">
                    <a16:rowId xmlns:a16="http://schemas.microsoft.com/office/drawing/2014/main" val="1962882219"/>
                  </a:ext>
                </a:extLst>
              </a:tr>
              <a:tr h="370840">
                <a:tc>
                  <a:txBody>
                    <a:bodyPr/>
                    <a:lstStyle/>
                    <a:p>
                      <a:r>
                        <a:rPr lang="en-US" dirty="0" err="1">
                          <a:solidFill>
                            <a:schemeClr val="tx1"/>
                          </a:solidFill>
                        </a:rPr>
                        <a:t>Fußball</a:t>
                      </a:r>
                      <a:r>
                        <a:rPr lang="en-US" dirty="0"/>
                        <a:t>/ Soccer</a:t>
                      </a:r>
                    </a:p>
                  </a:txBody>
                  <a:tcPr/>
                </a:tc>
                <a:tc>
                  <a:txBody>
                    <a:bodyPr/>
                    <a:lstStyle/>
                    <a:p>
                      <a:r>
                        <a:rPr lang="en-US" dirty="0"/>
                        <a:t>Mohammad Rad</a:t>
                      </a:r>
                    </a:p>
                  </a:txBody>
                  <a:tcPr/>
                </a:tc>
                <a:tc>
                  <a:txBody>
                    <a:bodyPr/>
                    <a:lstStyle/>
                    <a:p>
                      <a:r>
                        <a:rPr lang="en-US"/>
                        <a:t>Hossein Sharif</a:t>
                      </a:r>
                      <a:endParaRPr lang="en-US" dirty="0"/>
                    </a:p>
                  </a:txBody>
                  <a:tcPr/>
                </a:tc>
                <a:extLst>
                  <a:ext uri="{0D108BD9-81ED-4DB2-BD59-A6C34878D82A}">
                    <a16:rowId xmlns:a16="http://schemas.microsoft.com/office/drawing/2014/main" val="2232488622"/>
                  </a:ext>
                </a:extLst>
              </a:tr>
              <a:tr h="370840">
                <a:tc>
                  <a:txBody>
                    <a:bodyPr/>
                    <a:lstStyle/>
                    <a:p>
                      <a:r>
                        <a:rPr lang="en-US" dirty="0"/>
                        <a:t>Volleyball</a:t>
                      </a:r>
                    </a:p>
                  </a:txBody>
                  <a:tcPr/>
                </a:tc>
                <a:tc>
                  <a:txBody>
                    <a:bodyPr/>
                    <a:lstStyle/>
                    <a:p>
                      <a:r>
                        <a:rPr lang="en-US" dirty="0" err="1"/>
                        <a:t>Burcu</a:t>
                      </a:r>
                      <a:r>
                        <a:rPr lang="en-US" dirty="0"/>
                        <a:t> </a:t>
                      </a:r>
                      <a:r>
                        <a:rPr lang="en-US" dirty="0" err="1"/>
                        <a:t>Yildiz</a:t>
                      </a:r>
                      <a:r>
                        <a:rPr lang="en-US" dirty="0"/>
                        <a:t> </a:t>
                      </a:r>
                      <a:r>
                        <a:rPr lang="en-US" dirty="0" err="1"/>
                        <a:t>Yenigün</a:t>
                      </a:r>
                      <a:endParaRPr lang="en-US" dirty="0"/>
                    </a:p>
                  </a:txBody>
                  <a:tcPr/>
                </a:tc>
                <a:tc>
                  <a:txBody>
                    <a:bodyPr/>
                    <a:lstStyle/>
                    <a:p>
                      <a:r>
                        <a:rPr lang="en-US" dirty="0"/>
                        <a:t>David Daza, Monika Mevissen</a:t>
                      </a:r>
                    </a:p>
                  </a:txBody>
                  <a:tcPr/>
                </a:tc>
                <a:extLst>
                  <a:ext uri="{0D108BD9-81ED-4DB2-BD59-A6C34878D82A}">
                    <a16:rowId xmlns:a16="http://schemas.microsoft.com/office/drawing/2014/main" val="3084388217"/>
                  </a:ext>
                </a:extLst>
              </a:tr>
              <a:tr h="370840">
                <a:tc>
                  <a:txBody>
                    <a:bodyPr/>
                    <a:lstStyle/>
                    <a:p>
                      <a:r>
                        <a:rPr lang="en-US" dirty="0"/>
                        <a:t>Cross Country </a:t>
                      </a:r>
                    </a:p>
                    <a:p>
                      <a:r>
                        <a:rPr lang="en-US" dirty="0"/>
                        <a:t>Track</a:t>
                      </a:r>
                    </a:p>
                  </a:txBody>
                  <a:tcPr/>
                </a:tc>
                <a:tc>
                  <a:txBody>
                    <a:bodyPr/>
                    <a:lstStyle/>
                    <a:p>
                      <a:r>
                        <a:rPr lang="en-US" dirty="0"/>
                        <a:t>Jim </a:t>
                      </a:r>
                      <a:r>
                        <a:rPr lang="en-US" dirty="0" err="1"/>
                        <a:t>Finizio</a:t>
                      </a:r>
                      <a:endParaRPr lang="en-US" dirty="0"/>
                    </a:p>
                  </a:txBody>
                  <a:tcPr/>
                </a:tc>
                <a:tc>
                  <a:txBody>
                    <a:bodyPr/>
                    <a:lstStyle/>
                    <a:p>
                      <a:endParaRPr lang="en-US" dirty="0"/>
                    </a:p>
                  </a:txBody>
                  <a:tcPr/>
                </a:tc>
                <a:extLst>
                  <a:ext uri="{0D108BD9-81ED-4DB2-BD59-A6C34878D82A}">
                    <a16:rowId xmlns:a16="http://schemas.microsoft.com/office/drawing/2014/main" val="2314031593"/>
                  </a:ext>
                </a:extLst>
              </a:tr>
              <a:tr h="370840">
                <a:tc>
                  <a:txBody>
                    <a:bodyPr/>
                    <a:lstStyle/>
                    <a:p>
                      <a:r>
                        <a:rPr lang="en-US" dirty="0"/>
                        <a:t>Basketball</a:t>
                      </a:r>
                    </a:p>
                  </a:txBody>
                  <a:tcPr/>
                </a:tc>
                <a:tc>
                  <a:txBody>
                    <a:bodyPr/>
                    <a:lstStyle/>
                    <a:p>
                      <a:r>
                        <a:rPr lang="en-US" dirty="0"/>
                        <a:t>Justin </a:t>
                      </a:r>
                      <a:r>
                        <a:rPr lang="en-US" dirty="0" err="1"/>
                        <a:t>Trell</a:t>
                      </a:r>
                      <a:endParaRPr lang="en-US" dirty="0"/>
                    </a:p>
                  </a:txBody>
                  <a:tcPr/>
                </a:tc>
                <a:tc>
                  <a:txBody>
                    <a:bodyPr/>
                    <a:lstStyle/>
                    <a:p>
                      <a:r>
                        <a:rPr lang="en-US" dirty="0"/>
                        <a:t>Lucas </a:t>
                      </a:r>
                      <a:r>
                        <a:rPr lang="en-US" dirty="0" err="1"/>
                        <a:t>Rovani</a:t>
                      </a:r>
                      <a:endParaRPr lang="en-US" dirty="0"/>
                    </a:p>
                  </a:txBody>
                  <a:tcPr/>
                </a:tc>
                <a:extLst>
                  <a:ext uri="{0D108BD9-81ED-4DB2-BD59-A6C34878D82A}">
                    <a16:rowId xmlns:a16="http://schemas.microsoft.com/office/drawing/2014/main" val="2340914229"/>
                  </a:ext>
                </a:extLst>
              </a:tr>
              <a:tr h="370840">
                <a:tc>
                  <a:txBody>
                    <a:bodyPr/>
                    <a:lstStyle/>
                    <a:p>
                      <a:r>
                        <a:rPr lang="en-US" dirty="0"/>
                        <a:t>Tennis</a:t>
                      </a:r>
                    </a:p>
                  </a:txBody>
                  <a:tcPr/>
                </a:tc>
                <a:tc>
                  <a:txBody>
                    <a:bodyPr/>
                    <a:lstStyle/>
                    <a:p>
                      <a:r>
                        <a:rPr lang="en-US" dirty="0"/>
                        <a:t>Lucas </a:t>
                      </a:r>
                      <a:r>
                        <a:rPr lang="en-US" dirty="0" err="1"/>
                        <a:t>Rovani</a:t>
                      </a:r>
                      <a:endParaRPr lang="en-US" dirty="0"/>
                    </a:p>
                  </a:txBody>
                  <a:tcPr/>
                </a:tc>
                <a:tc>
                  <a:txBody>
                    <a:bodyPr/>
                    <a:lstStyle/>
                    <a:p>
                      <a:endParaRPr lang="en-US" dirty="0"/>
                    </a:p>
                  </a:txBody>
                  <a:tcPr/>
                </a:tc>
                <a:extLst>
                  <a:ext uri="{0D108BD9-81ED-4DB2-BD59-A6C34878D82A}">
                    <a16:rowId xmlns:a16="http://schemas.microsoft.com/office/drawing/2014/main" val="1973340440"/>
                  </a:ext>
                </a:extLst>
              </a:tr>
              <a:tr h="370840">
                <a:tc>
                  <a:txBody>
                    <a:bodyPr/>
                    <a:lstStyle/>
                    <a:p>
                      <a:r>
                        <a:rPr lang="en-US" dirty="0"/>
                        <a:t>Swimming</a:t>
                      </a:r>
                    </a:p>
                  </a:txBody>
                  <a:tcPr/>
                </a:tc>
                <a:tc>
                  <a:txBody>
                    <a:bodyPr/>
                    <a:lstStyle/>
                    <a:p>
                      <a:r>
                        <a:rPr lang="en-US" dirty="0"/>
                        <a:t>Burcu Yildiz </a:t>
                      </a:r>
                      <a:r>
                        <a:rPr lang="en-US" dirty="0" err="1"/>
                        <a:t>Yenigün</a:t>
                      </a:r>
                      <a:endParaRPr lang="en-US" dirty="0"/>
                    </a:p>
                  </a:txBody>
                  <a:tcPr/>
                </a:tc>
                <a:tc>
                  <a:txBody>
                    <a:bodyPr/>
                    <a:lstStyle/>
                    <a:p>
                      <a:endParaRPr lang="en-US" dirty="0"/>
                    </a:p>
                  </a:txBody>
                  <a:tcPr/>
                </a:tc>
                <a:extLst>
                  <a:ext uri="{0D108BD9-81ED-4DB2-BD59-A6C34878D82A}">
                    <a16:rowId xmlns:a16="http://schemas.microsoft.com/office/drawing/2014/main" val="3070125592"/>
                  </a:ext>
                </a:extLst>
              </a:tr>
            </a:tbl>
          </a:graphicData>
        </a:graphic>
      </p:graphicFrame>
    </p:spTree>
    <p:extLst>
      <p:ext uri="{BB962C8B-B14F-4D97-AF65-F5344CB8AC3E}">
        <p14:creationId xmlns:p14="http://schemas.microsoft.com/office/powerpoint/2010/main" val="451484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86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8"/>
          <p:cNvSpPr>
            <a:spLocks noGrp="1"/>
          </p:cNvSpPr>
          <p:nvPr>
            <p:ph type="ctrTitle"/>
          </p:nvPr>
        </p:nvSpPr>
        <p:spPr>
          <a:xfrm>
            <a:off x="685800" y="1371600"/>
            <a:ext cx="7772400" cy="4953000"/>
          </a:xfrm>
        </p:spPr>
        <p:txBody>
          <a:bodyPr anchor="t">
            <a:normAutofit/>
          </a:bodyPr>
          <a:lstStyle/>
          <a:p>
            <a:pPr algn="l"/>
            <a:r>
              <a:rPr lang="en-US" sz="3200" dirty="0" err="1">
                <a:solidFill>
                  <a:schemeClr val="bg1"/>
                </a:solidFill>
              </a:rPr>
              <a:t>Unsere</a:t>
            </a:r>
            <a:r>
              <a:rPr lang="en-US" sz="3200" dirty="0">
                <a:solidFill>
                  <a:schemeClr val="bg1"/>
                </a:solidFill>
              </a:rPr>
              <a:t> </a:t>
            </a:r>
            <a:r>
              <a:rPr lang="en-US" sz="3200" dirty="0" err="1">
                <a:solidFill>
                  <a:schemeClr val="bg1"/>
                </a:solidFill>
              </a:rPr>
              <a:t>Sportmannschaften</a:t>
            </a:r>
            <a:r>
              <a:rPr lang="en-US" sz="3200" dirty="0">
                <a:solidFill>
                  <a:schemeClr val="bg1"/>
                </a:solidFill>
              </a:rPr>
              <a:t> </a:t>
            </a:r>
            <a:r>
              <a:rPr lang="en-US" sz="3200" dirty="0" err="1">
                <a:solidFill>
                  <a:schemeClr val="bg1"/>
                </a:solidFill>
              </a:rPr>
              <a:t>werden</a:t>
            </a:r>
            <a:r>
              <a:rPr lang="en-US" sz="3200" dirty="0">
                <a:solidFill>
                  <a:schemeClr val="bg1"/>
                </a:solidFill>
              </a:rPr>
              <a:t> </a:t>
            </a:r>
            <a:r>
              <a:rPr lang="en-US" sz="3200" dirty="0" err="1">
                <a:solidFill>
                  <a:schemeClr val="bg1"/>
                </a:solidFill>
              </a:rPr>
              <a:t>nach</a:t>
            </a:r>
            <a:r>
              <a:rPr lang="en-US" sz="3200" dirty="0">
                <a:solidFill>
                  <a:schemeClr val="bg1"/>
                </a:solidFill>
              </a:rPr>
              <a:t> Saison </a:t>
            </a:r>
            <a:r>
              <a:rPr lang="en-US" sz="3200" dirty="0" err="1">
                <a:solidFill>
                  <a:schemeClr val="bg1"/>
                </a:solidFill>
              </a:rPr>
              <a:t>angeboten</a:t>
            </a:r>
            <a:r>
              <a:rPr lang="en-US" sz="3200" dirty="0">
                <a:solidFill>
                  <a:schemeClr val="bg1"/>
                </a:solidFill>
              </a:rPr>
              <a:t>/</a:t>
            </a:r>
            <a:r>
              <a:rPr lang="en-US" sz="3200" dirty="0"/>
              <a:t>Our teams are offered by season </a:t>
            </a:r>
            <a:br>
              <a:rPr lang="en-US" sz="3200" dirty="0">
                <a:solidFill>
                  <a:schemeClr val="bg1"/>
                </a:solidFill>
              </a:rPr>
            </a:br>
            <a:endParaRPr lang="en-US" sz="32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chemeClr val="bg1"/>
                </a:solidFill>
              </a:rPr>
              <a:t>Saison/ Season </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1962" y="-10438"/>
            <a:ext cx="1077238" cy="1077238"/>
          </a:xfrm>
          <a:prstGeom prst="rect">
            <a:avLst/>
          </a:prstGeom>
        </p:spPr>
      </p:pic>
      <p:graphicFrame>
        <p:nvGraphicFramePr>
          <p:cNvPr id="3" name="Table 2">
            <a:extLst>
              <a:ext uri="{FF2B5EF4-FFF2-40B4-BE49-F238E27FC236}">
                <a16:creationId xmlns:a16="http://schemas.microsoft.com/office/drawing/2014/main" id="{B0BFB600-9EA7-18A9-D3C6-E3C6B581C8B9}"/>
              </a:ext>
            </a:extLst>
          </p:cNvPr>
          <p:cNvGraphicFramePr>
            <a:graphicFrameLocks noGrp="1"/>
          </p:cNvGraphicFramePr>
          <p:nvPr>
            <p:extLst>
              <p:ext uri="{D42A27DB-BD31-4B8C-83A1-F6EECF244321}">
                <p14:modId xmlns:p14="http://schemas.microsoft.com/office/powerpoint/2010/main" val="1836378745"/>
              </p:ext>
            </p:extLst>
          </p:nvPr>
        </p:nvGraphicFramePr>
        <p:xfrm>
          <a:off x="1905000" y="2971800"/>
          <a:ext cx="6096000" cy="28397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018333918"/>
                    </a:ext>
                  </a:extLst>
                </a:gridCol>
                <a:gridCol w="2032000">
                  <a:extLst>
                    <a:ext uri="{9D8B030D-6E8A-4147-A177-3AD203B41FA5}">
                      <a16:colId xmlns:a16="http://schemas.microsoft.com/office/drawing/2014/main" val="2043740495"/>
                    </a:ext>
                  </a:extLst>
                </a:gridCol>
                <a:gridCol w="2032000">
                  <a:extLst>
                    <a:ext uri="{9D8B030D-6E8A-4147-A177-3AD203B41FA5}">
                      <a16:colId xmlns:a16="http://schemas.microsoft.com/office/drawing/2014/main" val="1245130509"/>
                    </a:ext>
                  </a:extLst>
                </a:gridCol>
              </a:tblGrid>
              <a:tr h="370840">
                <a:tc>
                  <a:txBody>
                    <a:bodyPr/>
                    <a:lstStyle/>
                    <a:p>
                      <a:r>
                        <a:rPr lang="en-US" dirty="0"/>
                        <a:t>Saison/Season</a:t>
                      </a:r>
                    </a:p>
                  </a:txBody>
                  <a:tcPr/>
                </a:tc>
                <a:tc>
                  <a:txBody>
                    <a:bodyPr/>
                    <a:lstStyle/>
                    <a:p>
                      <a:r>
                        <a:rPr lang="en-US" dirty="0" err="1"/>
                        <a:t>Sportart</a:t>
                      </a:r>
                      <a:endParaRPr lang="en-US" dirty="0"/>
                    </a:p>
                  </a:txBody>
                  <a:tcPr/>
                </a:tc>
                <a:tc>
                  <a:txBody>
                    <a:bodyPr/>
                    <a:lstStyle/>
                    <a:p>
                      <a:r>
                        <a:rPr lang="en-US" dirty="0"/>
                        <a:t>Teams</a:t>
                      </a:r>
                    </a:p>
                  </a:txBody>
                  <a:tcPr/>
                </a:tc>
                <a:extLst>
                  <a:ext uri="{0D108BD9-81ED-4DB2-BD59-A6C34878D82A}">
                    <a16:rowId xmlns:a16="http://schemas.microsoft.com/office/drawing/2014/main" val="2925733577"/>
                  </a:ext>
                </a:extLst>
              </a:tr>
              <a:tr h="370840">
                <a:tc>
                  <a:txBody>
                    <a:bodyPr/>
                    <a:lstStyle/>
                    <a:p>
                      <a:r>
                        <a:rPr lang="en-US" dirty="0"/>
                        <a:t>Herbst/Fall</a:t>
                      </a:r>
                    </a:p>
                  </a:txBody>
                  <a:tcPr/>
                </a:tc>
                <a:tc>
                  <a:txBody>
                    <a:bodyPr/>
                    <a:lstStyle/>
                    <a:p>
                      <a:r>
                        <a:rPr lang="en-US" dirty="0" err="1"/>
                        <a:t>Fußball</a:t>
                      </a:r>
                      <a:endParaRPr lang="en-US" dirty="0"/>
                    </a:p>
                    <a:p>
                      <a:r>
                        <a:rPr lang="en-US" dirty="0"/>
                        <a:t>Langlauf</a:t>
                      </a:r>
                    </a:p>
                    <a:p>
                      <a:r>
                        <a:rPr lang="en-US" dirty="0"/>
                        <a:t>Frauen Volleyball</a:t>
                      </a:r>
                    </a:p>
                  </a:txBody>
                  <a:tcPr/>
                </a:tc>
                <a:tc>
                  <a:txBody>
                    <a:bodyPr/>
                    <a:lstStyle/>
                    <a:p>
                      <a:r>
                        <a:rPr lang="en-US" dirty="0"/>
                        <a:t>Soccer</a:t>
                      </a:r>
                    </a:p>
                    <a:p>
                      <a:r>
                        <a:rPr lang="en-US" dirty="0"/>
                        <a:t>Cross Country</a:t>
                      </a:r>
                    </a:p>
                    <a:p>
                      <a:r>
                        <a:rPr lang="en-US" dirty="0"/>
                        <a:t>Women Volleyball</a:t>
                      </a:r>
                    </a:p>
                  </a:txBody>
                  <a:tcPr/>
                </a:tc>
                <a:extLst>
                  <a:ext uri="{0D108BD9-81ED-4DB2-BD59-A6C34878D82A}">
                    <a16:rowId xmlns:a16="http://schemas.microsoft.com/office/drawing/2014/main" val="3792305815"/>
                  </a:ext>
                </a:extLst>
              </a:tr>
              <a:tr h="370840">
                <a:tc>
                  <a:txBody>
                    <a:bodyPr/>
                    <a:lstStyle/>
                    <a:p>
                      <a:r>
                        <a:rPr lang="en-US" dirty="0"/>
                        <a:t>Winter</a:t>
                      </a:r>
                    </a:p>
                  </a:txBody>
                  <a:tcPr/>
                </a:tc>
                <a:tc>
                  <a:txBody>
                    <a:bodyPr/>
                    <a:lstStyle/>
                    <a:p>
                      <a:r>
                        <a:rPr lang="en-US" dirty="0"/>
                        <a:t>Basketball</a:t>
                      </a:r>
                    </a:p>
                    <a:p>
                      <a:r>
                        <a:rPr lang="en-US" dirty="0" err="1"/>
                        <a:t>Schwimmen</a:t>
                      </a:r>
                      <a:endParaRPr lang="en-US" dirty="0"/>
                    </a:p>
                  </a:txBody>
                  <a:tcPr/>
                </a:tc>
                <a:tc>
                  <a:txBody>
                    <a:bodyPr/>
                    <a:lstStyle/>
                    <a:p>
                      <a:r>
                        <a:rPr lang="en-US" dirty="0"/>
                        <a:t>Basketball</a:t>
                      </a:r>
                    </a:p>
                    <a:p>
                      <a:r>
                        <a:rPr lang="en-US" dirty="0"/>
                        <a:t>Swimming</a:t>
                      </a:r>
                    </a:p>
                  </a:txBody>
                  <a:tcPr/>
                </a:tc>
                <a:extLst>
                  <a:ext uri="{0D108BD9-81ED-4DB2-BD59-A6C34878D82A}">
                    <a16:rowId xmlns:a16="http://schemas.microsoft.com/office/drawing/2014/main" val="1326240942"/>
                  </a:ext>
                </a:extLst>
              </a:tr>
              <a:tr h="370840">
                <a:tc>
                  <a:txBody>
                    <a:bodyPr/>
                    <a:lstStyle/>
                    <a:p>
                      <a:r>
                        <a:rPr lang="en-US" dirty="0" err="1"/>
                        <a:t>Frühling</a:t>
                      </a:r>
                      <a:r>
                        <a:rPr lang="en-US" dirty="0"/>
                        <a:t>/ Spring</a:t>
                      </a:r>
                    </a:p>
                  </a:txBody>
                  <a:tcPr/>
                </a:tc>
                <a:tc>
                  <a:txBody>
                    <a:bodyPr/>
                    <a:lstStyle/>
                    <a:p>
                      <a:r>
                        <a:rPr lang="en-US" dirty="0"/>
                        <a:t>Tennis</a:t>
                      </a:r>
                    </a:p>
                    <a:p>
                      <a:r>
                        <a:rPr lang="en-US" dirty="0" err="1"/>
                        <a:t>Leichtathletik</a:t>
                      </a:r>
                      <a:endParaRPr lang="en-US" dirty="0"/>
                    </a:p>
                    <a:p>
                      <a:r>
                        <a:rPr lang="en-US" dirty="0"/>
                        <a:t>Co-Ed Volleyball</a:t>
                      </a:r>
                    </a:p>
                  </a:txBody>
                  <a:tcPr/>
                </a:tc>
                <a:tc>
                  <a:txBody>
                    <a:bodyPr/>
                    <a:lstStyle/>
                    <a:p>
                      <a:r>
                        <a:rPr lang="en-US" dirty="0"/>
                        <a:t>Tennis</a:t>
                      </a:r>
                    </a:p>
                    <a:p>
                      <a:r>
                        <a:rPr lang="en-US" dirty="0"/>
                        <a:t>Track</a:t>
                      </a:r>
                    </a:p>
                    <a:p>
                      <a:r>
                        <a:rPr lang="en-US" dirty="0"/>
                        <a:t>Co-Ed Volleyball</a:t>
                      </a:r>
                    </a:p>
                  </a:txBody>
                  <a:tcPr/>
                </a:tc>
                <a:extLst>
                  <a:ext uri="{0D108BD9-81ED-4DB2-BD59-A6C34878D82A}">
                    <a16:rowId xmlns:a16="http://schemas.microsoft.com/office/drawing/2014/main" val="275232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2999"/>
            <a:ext cx="8763000" cy="5562601"/>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2" name="Rectangle 21"/>
          <p:cNvSpPr/>
          <p:nvPr/>
        </p:nvSpPr>
        <p:spPr>
          <a:xfrm>
            <a:off x="2209800" y="0"/>
            <a:ext cx="5486400" cy="7620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38"/>
          <p:cNvSpPr>
            <a:spLocks noGrp="1"/>
          </p:cNvSpPr>
          <p:nvPr>
            <p:ph type="ctrTitle"/>
          </p:nvPr>
        </p:nvSpPr>
        <p:spPr>
          <a:xfrm>
            <a:off x="685800" y="1371600"/>
            <a:ext cx="7772400" cy="4953000"/>
          </a:xfrm>
        </p:spPr>
        <p:txBody>
          <a:bodyPr anchor="t">
            <a:normAutofit/>
          </a:bodyPr>
          <a:lstStyle/>
          <a:p>
            <a:pPr algn="l"/>
            <a:br>
              <a:rPr lang="en-US" sz="2800" dirty="0">
                <a:solidFill>
                  <a:schemeClr val="bg1"/>
                </a:solidFill>
              </a:rPr>
            </a:br>
            <a:br>
              <a:rPr lang="en-US" sz="2800" dirty="0">
                <a:solidFill>
                  <a:schemeClr val="bg1"/>
                </a:solidFill>
              </a:rPr>
            </a:br>
            <a:endParaRPr lang="en-US" sz="28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err="1">
                <a:solidFill>
                  <a:schemeClr val="bg1"/>
                </a:solidFill>
              </a:rPr>
              <a:t>Zeitleiste</a:t>
            </a:r>
            <a:r>
              <a:rPr lang="en-US" sz="3200" dirty="0">
                <a:solidFill>
                  <a:schemeClr val="bg1"/>
                </a:solidFill>
              </a:rPr>
              <a:t> der Saison/ Timeline</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1962" y="-10438"/>
            <a:ext cx="1077238" cy="1077238"/>
          </a:xfrm>
          <a:prstGeom prst="rect">
            <a:avLst/>
          </a:prstGeom>
        </p:spPr>
      </p:pic>
      <p:graphicFrame>
        <p:nvGraphicFramePr>
          <p:cNvPr id="3" name="Table 2">
            <a:extLst>
              <a:ext uri="{FF2B5EF4-FFF2-40B4-BE49-F238E27FC236}">
                <a16:creationId xmlns:a16="http://schemas.microsoft.com/office/drawing/2014/main" id="{17829953-8B9F-E319-23FF-C0A230EA2E30}"/>
              </a:ext>
            </a:extLst>
          </p:cNvPr>
          <p:cNvGraphicFramePr>
            <a:graphicFrameLocks noGrp="1"/>
          </p:cNvGraphicFramePr>
          <p:nvPr>
            <p:extLst>
              <p:ext uri="{D42A27DB-BD31-4B8C-83A1-F6EECF244321}">
                <p14:modId xmlns:p14="http://schemas.microsoft.com/office/powerpoint/2010/main" val="570426417"/>
              </p:ext>
            </p:extLst>
          </p:nvPr>
        </p:nvGraphicFramePr>
        <p:xfrm>
          <a:off x="1257300" y="2103120"/>
          <a:ext cx="6591300" cy="3204944"/>
        </p:xfrm>
        <a:graphic>
          <a:graphicData uri="http://schemas.openxmlformats.org/drawingml/2006/table">
            <a:tbl>
              <a:tblPr firstRow="1" bandRow="1">
                <a:tableStyleId>{5C22544A-7EE6-4342-B048-85BDC9FD1C3A}</a:tableStyleId>
              </a:tblPr>
              <a:tblGrid>
                <a:gridCol w="2197100">
                  <a:extLst>
                    <a:ext uri="{9D8B030D-6E8A-4147-A177-3AD203B41FA5}">
                      <a16:colId xmlns:a16="http://schemas.microsoft.com/office/drawing/2014/main" val="590932618"/>
                    </a:ext>
                  </a:extLst>
                </a:gridCol>
                <a:gridCol w="2197100">
                  <a:extLst>
                    <a:ext uri="{9D8B030D-6E8A-4147-A177-3AD203B41FA5}">
                      <a16:colId xmlns:a16="http://schemas.microsoft.com/office/drawing/2014/main" val="3378644806"/>
                    </a:ext>
                  </a:extLst>
                </a:gridCol>
                <a:gridCol w="2197100">
                  <a:extLst>
                    <a:ext uri="{9D8B030D-6E8A-4147-A177-3AD203B41FA5}">
                      <a16:colId xmlns:a16="http://schemas.microsoft.com/office/drawing/2014/main" val="1698219457"/>
                    </a:ext>
                  </a:extLst>
                </a:gridCol>
              </a:tblGrid>
              <a:tr h="432336">
                <a:tc>
                  <a:txBody>
                    <a:bodyPr/>
                    <a:lstStyle/>
                    <a:p>
                      <a:r>
                        <a:rPr lang="en-US" dirty="0"/>
                        <a:t>Saison/ Season </a:t>
                      </a:r>
                    </a:p>
                  </a:txBody>
                  <a:tcPr/>
                </a:tc>
                <a:tc>
                  <a:txBody>
                    <a:bodyPr/>
                    <a:lstStyle/>
                    <a:p>
                      <a:r>
                        <a:rPr lang="en-US" dirty="0" err="1"/>
                        <a:t>Zeitleiste</a:t>
                      </a:r>
                      <a:r>
                        <a:rPr lang="en-US" dirty="0"/>
                        <a:t>/Timeline</a:t>
                      </a:r>
                    </a:p>
                  </a:txBody>
                  <a:tcPr/>
                </a:tc>
                <a:tc>
                  <a:txBody>
                    <a:bodyPr/>
                    <a:lstStyle/>
                    <a:p>
                      <a:r>
                        <a:rPr lang="en-US" dirty="0" err="1"/>
                        <a:t>Sportarten</a:t>
                      </a:r>
                      <a:r>
                        <a:rPr lang="en-US" dirty="0"/>
                        <a:t>/ Teams</a:t>
                      </a:r>
                    </a:p>
                  </a:txBody>
                  <a:tcPr/>
                </a:tc>
                <a:extLst>
                  <a:ext uri="{0D108BD9-81ED-4DB2-BD59-A6C34878D82A}">
                    <a16:rowId xmlns:a16="http://schemas.microsoft.com/office/drawing/2014/main" val="3917858047"/>
                  </a:ext>
                </a:extLst>
              </a:tr>
              <a:tr h="746224">
                <a:tc>
                  <a:txBody>
                    <a:bodyPr/>
                    <a:lstStyle/>
                    <a:p>
                      <a:r>
                        <a:rPr lang="en-US" dirty="0"/>
                        <a:t>Herbst/ Fall</a:t>
                      </a:r>
                    </a:p>
                  </a:txBody>
                  <a:tcPr/>
                </a:tc>
                <a:tc>
                  <a:txBody>
                    <a:bodyPr/>
                    <a:lstStyle/>
                    <a:p>
                      <a:r>
                        <a:rPr lang="en-US" dirty="0"/>
                        <a:t>Aug 25- 6. Nov</a:t>
                      </a:r>
                    </a:p>
                  </a:txBody>
                  <a:tcPr/>
                </a:tc>
                <a:tc>
                  <a:txBody>
                    <a:bodyPr/>
                    <a:lstStyle/>
                    <a:p>
                      <a:r>
                        <a:rPr lang="en-US" dirty="0"/>
                        <a:t>Soccer, Volleyball, Cross Country</a:t>
                      </a:r>
                    </a:p>
                  </a:txBody>
                  <a:tcPr/>
                </a:tc>
                <a:extLst>
                  <a:ext uri="{0D108BD9-81ED-4DB2-BD59-A6C34878D82A}">
                    <a16:rowId xmlns:a16="http://schemas.microsoft.com/office/drawing/2014/main" val="3742449352"/>
                  </a:ext>
                </a:extLst>
              </a:tr>
              <a:tr h="432336">
                <a:tc>
                  <a:txBody>
                    <a:bodyPr/>
                    <a:lstStyle/>
                    <a:p>
                      <a:r>
                        <a:rPr lang="en-US" dirty="0"/>
                        <a:t>Winter </a:t>
                      </a:r>
                    </a:p>
                  </a:txBody>
                  <a:tcPr/>
                </a:tc>
                <a:tc>
                  <a:txBody>
                    <a:bodyPr/>
                    <a:lstStyle/>
                    <a:p>
                      <a:r>
                        <a:rPr lang="en-US" dirty="0"/>
                        <a:t>Nov 9- 5. March</a:t>
                      </a:r>
                    </a:p>
                  </a:txBody>
                  <a:tcPr/>
                </a:tc>
                <a:tc>
                  <a:txBody>
                    <a:bodyPr/>
                    <a:lstStyle/>
                    <a:p>
                      <a:r>
                        <a:rPr lang="en-US" dirty="0"/>
                        <a:t>Basketball</a:t>
                      </a:r>
                    </a:p>
                    <a:p>
                      <a:r>
                        <a:rPr lang="en-US" dirty="0"/>
                        <a:t>Swimming</a:t>
                      </a:r>
                    </a:p>
                  </a:txBody>
                  <a:tcPr/>
                </a:tc>
                <a:extLst>
                  <a:ext uri="{0D108BD9-81ED-4DB2-BD59-A6C34878D82A}">
                    <a16:rowId xmlns:a16="http://schemas.microsoft.com/office/drawing/2014/main" val="1957181957"/>
                  </a:ext>
                </a:extLst>
              </a:tr>
              <a:tr h="4323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Frühling</a:t>
                      </a:r>
                      <a:r>
                        <a:rPr lang="en-US" dirty="0"/>
                        <a:t>/ Spring</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March 8- 4. June</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Tennis, Track, Co-Ed Volleyball</a:t>
                      </a:r>
                    </a:p>
                  </a:txBody>
                  <a:tcPr/>
                </a:tc>
                <a:extLst>
                  <a:ext uri="{0D108BD9-81ED-4DB2-BD59-A6C34878D82A}">
                    <a16:rowId xmlns:a16="http://schemas.microsoft.com/office/drawing/2014/main" val="2058333024"/>
                  </a:ext>
                </a:extLst>
              </a:tr>
              <a:tr h="746224">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94983229"/>
                  </a:ext>
                </a:extLst>
              </a:tr>
            </a:tbl>
          </a:graphicData>
        </a:graphic>
      </p:graphicFrame>
    </p:spTree>
    <p:extLst>
      <p:ext uri="{BB962C8B-B14F-4D97-AF65-F5344CB8AC3E}">
        <p14:creationId xmlns:p14="http://schemas.microsoft.com/office/powerpoint/2010/main" val="3291228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219200"/>
            <a:ext cx="7772400" cy="5257800"/>
          </a:xfrm>
        </p:spPr>
        <p:txBody>
          <a:bodyPr anchor="t">
            <a:normAutofit/>
          </a:bodyPr>
          <a:lstStyle/>
          <a:p>
            <a:pPr algn="l"/>
            <a:r>
              <a:rPr lang="en-US" sz="2500" dirty="0">
                <a:solidFill>
                  <a:schemeClr val="bg1"/>
                </a:solidFill>
              </a:rPr>
              <a:t>Varsity Team</a:t>
            </a:r>
            <a:br>
              <a:rPr lang="en-US" sz="2500" dirty="0">
                <a:solidFill>
                  <a:schemeClr val="bg1"/>
                </a:solidFill>
              </a:rPr>
            </a:br>
            <a:r>
              <a:rPr lang="en-US" sz="2500" dirty="0">
                <a:solidFill>
                  <a:schemeClr val="bg1"/>
                </a:solidFill>
              </a:rPr>
              <a:t>	</a:t>
            </a:r>
            <a:r>
              <a:rPr lang="en-US" sz="2000" dirty="0">
                <a:solidFill>
                  <a:schemeClr val="bg1"/>
                </a:solidFill>
              </a:rPr>
              <a:t>- Klassen 9-12 / </a:t>
            </a:r>
            <a:r>
              <a:rPr lang="en-US" sz="2000" dirty="0"/>
              <a:t>Grades 9-12</a:t>
            </a:r>
            <a:br>
              <a:rPr lang="en-US" sz="2000" dirty="0">
                <a:solidFill>
                  <a:schemeClr val="bg1"/>
                </a:solidFill>
              </a:rPr>
            </a:br>
            <a:br>
              <a:rPr lang="en-US" sz="2500" dirty="0">
                <a:solidFill>
                  <a:schemeClr val="bg1"/>
                </a:solidFill>
              </a:rPr>
            </a:br>
            <a:r>
              <a:rPr lang="en-US" sz="2500" dirty="0">
                <a:solidFill>
                  <a:schemeClr val="bg1"/>
                </a:solidFill>
              </a:rPr>
              <a:t>Middle School Team</a:t>
            </a:r>
            <a:br>
              <a:rPr lang="en-US" sz="2500" dirty="0">
                <a:solidFill>
                  <a:schemeClr val="bg1"/>
                </a:solidFill>
              </a:rPr>
            </a:br>
            <a:r>
              <a:rPr lang="en-US" sz="2500" dirty="0">
                <a:solidFill>
                  <a:schemeClr val="bg1"/>
                </a:solidFill>
              </a:rPr>
              <a:t>	- </a:t>
            </a:r>
            <a:r>
              <a:rPr lang="en-US" sz="2000" dirty="0">
                <a:solidFill>
                  <a:schemeClr val="bg1"/>
                </a:solidFill>
              </a:rPr>
              <a:t>Klassen 7-8 </a:t>
            </a:r>
            <a:r>
              <a:rPr lang="en-US" sz="2000" dirty="0" err="1">
                <a:solidFill>
                  <a:schemeClr val="bg1"/>
                </a:solidFill>
              </a:rPr>
              <a:t>Wettkampfmannschaft</a:t>
            </a:r>
            <a:r>
              <a:rPr lang="en-US" sz="2000" dirty="0">
                <a:solidFill>
                  <a:schemeClr val="bg1"/>
                </a:solidFill>
              </a:rPr>
              <a:t> / </a:t>
            </a:r>
            <a:r>
              <a:rPr lang="en-US" sz="2000" dirty="0"/>
              <a:t>Grades 7-8 	Competitive Team </a:t>
            </a:r>
            <a:br>
              <a:rPr lang="en-US" sz="2000" dirty="0">
                <a:solidFill>
                  <a:schemeClr val="bg1"/>
                </a:solidFill>
              </a:rPr>
            </a:br>
            <a:r>
              <a:rPr lang="en-US" sz="2000" dirty="0">
                <a:solidFill>
                  <a:schemeClr val="bg1"/>
                </a:solidFill>
              </a:rPr>
              <a:t>	-  6. </a:t>
            </a:r>
            <a:r>
              <a:rPr lang="en-US" sz="2000" dirty="0" err="1">
                <a:solidFill>
                  <a:schemeClr val="bg1"/>
                </a:solidFill>
              </a:rPr>
              <a:t>Klasse</a:t>
            </a:r>
            <a:r>
              <a:rPr lang="en-US" sz="2000" dirty="0">
                <a:solidFill>
                  <a:schemeClr val="bg1"/>
                </a:solidFill>
              </a:rPr>
              <a:t> </a:t>
            </a:r>
            <a:r>
              <a:rPr lang="en-US" sz="2000" dirty="0" err="1">
                <a:solidFill>
                  <a:schemeClr val="bg1"/>
                </a:solidFill>
              </a:rPr>
              <a:t>wird</a:t>
            </a:r>
            <a:r>
              <a:rPr lang="en-US" sz="2000" dirty="0">
                <a:solidFill>
                  <a:schemeClr val="bg1"/>
                </a:solidFill>
              </a:rPr>
              <a:t> Teil des </a:t>
            </a:r>
            <a:r>
              <a:rPr lang="en-US" sz="2000" dirty="0" err="1">
                <a:solidFill>
                  <a:schemeClr val="bg1"/>
                </a:solidFill>
              </a:rPr>
              <a:t>Wettbewerbsteams</a:t>
            </a:r>
            <a:r>
              <a:rPr lang="en-US" sz="2000" dirty="0">
                <a:solidFill>
                  <a:schemeClr val="bg1"/>
                </a:solidFill>
              </a:rPr>
              <a:t> sein, </a:t>
            </a:r>
            <a:r>
              <a:rPr lang="en-US" sz="2000" dirty="0" err="1">
                <a:solidFill>
                  <a:schemeClr val="bg1"/>
                </a:solidFill>
              </a:rPr>
              <a:t>wenn</a:t>
            </a:r>
            <a:r>
              <a:rPr lang="en-US" sz="2000" dirty="0">
                <a:solidFill>
                  <a:schemeClr val="bg1"/>
                </a:solidFill>
              </a:rPr>
              <a:t> die 	</a:t>
            </a:r>
            <a:r>
              <a:rPr lang="en-US" sz="2000" dirty="0" err="1">
                <a:solidFill>
                  <a:schemeClr val="bg1"/>
                </a:solidFill>
              </a:rPr>
              <a:t>Zahl</a:t>
            </a:r>
            <a:r>
              <a:rPr lang="en-US" sz="2000" dirty="0">
                <a:solidFill>
                  <a:schemeClr val="bg1"/>
                </a:solidFill>
              </a:rPr>
              <a:t> der </a:t>
            </a:r>
            <a:r>
              <a:rPr lang="en-US" sz="2000" dirty="0" err="1">
                <a:solidFill>
                  <a:schemeClr val="bg1"/>
                </a:solidFill>
              </a:rPr>
              <a:t>Schüler</a:t>
            </a:r>
            <a:r>
              <a:rPr lang="en-US" sz="2000" dirty="0">
                <a:solidFill>
                  <a:schemeClr val="bg1"/>
                </a:solidFill>
              </a:rPr>
              <a:t> der Klassen 7-8 </a:t>
            </a:r>
            <a:r>
              <a:rPr lang="en-US" sz="2000" dirty="0" err="1">
                <a:solidFill>
                  <a:schemeClr val="bg1"/>
                </a:solidFill>
              </a:rPr>
              <a:t>gering</a:t>
            </a:r>
            <a:r>
              <a:rPr lang="en-US" sz="2000" dirty="0">
                <a:solidFill>
                  <a:schemeClr val="bg1"/>
                </a:solidFill>
              </a:rPr>
              <a:t> </a:t>
            </a:r>
            <a:r>
              <a:rPr lang="en-US" sz="2000" dirty="0" err="1">
                <a:solidFill>
                  <a:schemeClr val="bg1"/>
                </a:solidFill>
              </a:rPr>
              <a:t>ist</a:t>
            </a:r>
            <a:r>
              <a:rPr lang="en-US" sz="2000" dirty="0">
                <a:solidFill>
                  <a:schemeClr val="bg1"/>
                </a:solidFill>
              </a:rPr>
              <a:t>. / </a:t>
            </a:r>
            <a:r>
              <a:rPr lang="en-US" sz="2000" dirty="0"/>
              <a:t>6. grade will be 	part of the competitive team if our 7-8 grade numbers are low </a:t>
            </a:r>
            <a:br>
              <a:rPr lang="en-US" sz="2000" dirty="0">
                <a:solidFill>
                  <a:schemeClr val="bg1"/>
                </a:solidFill>
              </a:rPr>
            </a:br>
            <a:r>
              <a:rPr lang="en-US" sz="2000" dirty="0">
                <a:solidFill>
                  <a:schemeClr val="bg1"/>
                </a:solidFill>
              </a:rPr>
              <a:t>	- 5. </a:t>
            </a:r>
            <a:r>
              <a:rPr lang="en-US" sz="2000" dirty="0" err="1">
                <a:solidFill>
                  <a:schemeClr val="bg1"/>
                </a:solidFill>
              </a:rPr>
              <a:t>Klasse</a:t>
            </a:r>
            <a:r>
              <a:rPr lang="en-US" sz="2000" dirty="0">
                <a:solidFill>
                  <a:schemeClr val="bg1"/>
                </a:solidFill>
              </a:rPr>
              <a:t> </a:t>
            </a:r>
            <a:r>
              <a:rPr lang="en-US" sz="2000" dirty="0" err="1">
                <a:solidFill>
                  <a:schemeClr val="bg1"/>
                </a:solidFill>
              </a:rPr>
              <a:t>wird</a:t>
            </a:r>
            <a:r>
              <a:rPr lang="en-US" sz="2000" dirty="0">
                <a:solidFill>
                  <a:schemeClr val="bg1"/>
                </a:solidFill>
              </a:rPr>
              <a:t> Teil des </a:t>
            </a:r>
            <a:r>
              <a:rPr lang="en-US" sz="2000" dirty="0" err="1">
                <a:solidFill>
                  <a:schemeClr val="bg1"/>
                </a:solidFill>
              </a:rPr>
              <a:t>Wettbewerbsteams</a:t>
            </a:r>
            <a:r>
              <a:rPr lang="en-US" sz="2000" dirty="0">
                <a:solidFill>
                  <a:schemeClr val="bg1"/>
                </a:solidFill>
              </a:rPr>
              <a:t> sein, </a:t>
            </a:r>
            <a:r>
              <a:rPr lang="en-US" sz="2000" dirty="0" err="1">
                <a:solidFill>
                  <a:schemeClr val="bg1"/>
                </a:solidFill>
              </a:rPr>
              <a:t>wenn</a:t>
            </a:r>
            <a:r>
              <a:rPr lang="en-US" sz="2000" dirty="0">
                <a:solidFill>
                  <a:schemeClr val="bg1"/>
                </a:solidFill>
              </a:rPr>
              <a:t> die 	</a:t>
            </a:r>
            <a:r>
              <a:rPr lang="en-US" sz="2000" dirty="0" err="1">
                <a:solidFill>
                  <a:schemeClr val="bg1"/>
                </a:solidFill>
              </a:rPr>
              <a:t>Zahlen</a:t>
            </a:r>
            <a:r>
              <a:rPr lang="en-US" sz="2000" dirty="0">
                <a:solidFill>
                  <a:schemeClr val="bg1"/>
                </a:solidFill>
              </a:rPr>
              <a:t> der </a:t>
            </a:r>
            <a:r>
              <a:rPr lang="en-US" sz="2000" dirty="0" err="1">
                <a:solidFill>
                  <a:schemeClr val="bg1"/>
                </a:solidFill>
              </a:rPr>
              <a:t>Schüler</a:t>
            </a:r>
            <a:r>
              <a:rPr lang="en-US" sz="2000" dirty="0">
                <a:solidFill>
                  <a:schemeClr val="bg1"/>
                </a:solidFill>
              </a:rPr>
              <a:t> der Klassen 6-8 </a:t>
            </a:r>
            <a:r>
              <a:rPr lang="en-US" sz="2000" dirty="0" err="1">
                <a:solidFill>
                  <a:schemeClr val="bg1"/>
                </a:solidFill>
              </a:rPr>
              <a:t>gering</a:t>
            </a:r>
            <a:r>
              <a:rPr lang="en-US" sz="2000" dirty="0">
                <a:solidFill>
                  <a:schemeClr val="bg1"/>
                </a:solidFill>
              </a:rPr>
              <a:t> </a:t>
            </a:r>
            <a:r>
              <a:rPr lang="en-US" sz="2000" dirty="0" err="1">
                <a:solidFill>
                  <a:schemeClr val="bg1"/>
                </a:solidFill>
              </a:rPr>
              <a:t>ist</a:t>
            </a:r>
            <a:r>
              <a:rPr lang="en-US" sz="2000" dirty="0">
                <a:solidFill>
                  <a:schemeClr val="bg1"/>
                </a:solidFill>
              </a:rPr>
              <a:t>. / </a:t>
            </a:r>
            <a:r>
              <a:rPr lang="en-US" sz="2000" dirty="0"/>
              <a:t>5. grade will be 	part of the competitive team if our 6-8 grade numbers are low.</a:t>
            </a:r>
            <a:br>
              <a:rPr lang="en-US" sz="2000" dirty="0">
                <a:solidFill>
                  <a:schemeClr val="bg1"/>
                </a:solidFill>
              </a:rPr>
            </a:br>
            <a:r>
              <a:rPr lang="en-US" sz="2000" dirty="0">
                <a:solidFill>
                  <a:schemeClr val="bg1"/>
                </a:solidFill>
              </a:rPr>
              <a:t>* Die Klassen 6 &amp; 5 </a:t>
            </a:r>
            <a:r>
              <a:rPr lang="en-US" sz="2000" dirty="0" err="1">
                <a:solidFill>
                  <a:schemeClr val="bg1"/>
                </a:solidFill>
              </a:rPr>
              <a:t>dürfen</a:t>
            </a:r>
            <a:r>
              <a:rPr lang="en-US" sz="2000" dirty="0">
                <a:solidFill>
                  <a:schemeClr val="bg1"/>
                </a:solidFill>
              </a:rPr>
              <a:t> am training teil </a:t>
            </a:r>
            <a:r>
              <a:rPr lang="en-US" sz="2000" dirty="0" err="1">
                <a:solidFill>
                  <a:schemeClr val="bg1"/>
                </a:solidFill>
              </a:rPr>
              <a:t>nehmen</a:t>
            </a:r>
            <a:r>
              <a:rPr lang="en-US" sz="2000" dirty="0">
                <a:solidFill>
                  <a:schemeClr val="bg1"/>
                </a:solidFill>
              </a:rPr>
              <a:t>. / </a:t>
            </a:r>
            <a:r>
              <a:rPr lang="en-US" sz="2000" dirty="0"/>
              <a:t>Grades 6 &amp; 5 are allowed to participate in practices. </a:t>
            </a:r>
            <a:endParaRPr lang="en-US" sz="2500" dirty="0"/>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Team Aufbau/ Team Structure</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1717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rmAutofit/>
          </a:bodyPr>
          <a:lstStyle/>
          <a:p>
            <a:pPr algn="l"/>
            <a:br>
              <a:rPr lang="de-DE" sz="39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r>
              <a:rPr lang="en-US" sz="1600" dirty="0">
                <a:solidFill>
                  <a:schemeClr val="bg1"/>
                </a:solidFill>
              </a:rPr>
              <a:t>*Manche Teams </a:t>
            </a:r>
            <a:r>
              <a:rPr lang="en-US" sz="1600" dirty="0" err="1">
                <a:solidFill>
                  <a:schemeClr val="bg1"/>
                </a:solidFill>
              </a:rPr>
              <a:t>verteilen</a:t>
            </a:r>
            <a:r>
              <a:rPr lang="en-US" sz="1600" dirty="0">
                <a:solidFill>
                  <a:schemeClr val="bg1"/>
                </a:solidFill>
              </a:rPr>
              <a:t> </a:t>
            </a:r>
            <a:r>
              <a:rPr lang="en-US" sz="1600" dirty="0" err="1">
                <a:solidFill>
                  <a:schemeClr val="bg1"/>
                </a:solidFill>
              </a:rPr>
              <a:t>ihre</a:t>
            </a:r>
            <a:r>
              <a:rPr lang="en-US" sz="1600" dirty="0">
                <a:solidFill>
                  <a:schemeClr val="bg1"/>
                </a:solidFill>
              </a:rPr>
              <a:t> </a:t>
            </a:r>
            <a:r>
              <a:rPr lang="en-US" sz="1600" dirty="0" err="1">
                <a:solidFill>
                  <a:schemeClr val="bg1"/>
                </a:solidFill>
              </a:rPr>
              <a:t>Athleten</a:t>
            </a:r>
            <a:r>
              <a:rPr lang="en-US" sz="1600" dirty="0">
                <a:solidFill>
                  <a:schemeClr val="bg1"/>
                </a:solidFill>
              </a:rPr>
              <a:t> um </a:t>
            </a:r>
            <a:r>
              <a:rPr lang="en-US" sz="1600" dirty="0" err="1">
                <a:solidFill>
                  <a:schemeClr val="bg1"/>
                </a:solidFill>
              </a:rPr>
              <a:t>oder</a:t>
            </a:r>
            <a:r>
              <a:rPr lang="en-US" sz="1600" dirty="0">
                <a:solidFill>
                  <a:schemeClr val="bg1"/>
                </a:solidFill>
              </a:rPr>
              <a:t> </a:t>
            </a:r>
            <a:r>
              <a:rPr lang="en-US" sz="1600" dirty="0" err="1">
                <a:solidFill>
                  <a:schemeClr val="bg1"/>
                </a:solidFill>
              </a:rPr>
              <a:t>erlauben</a:t>
            </a:r>
            <a:r>
              <a:rPr lang="en-US" sz="1600" dirty="0">
                <a:solidFill>
                  <a:schemeClr val="bg1"/>
                </a:solidFill>
              </a:rPr>
              <a:t> den </a:t>
            </a:r>
            <a:r>
              <a:rPr lang="en-US" sz="1600" dirty="0" err="1">
                <a:solidFill>
                  <a:schemeClr val="bg1"/>
                </a:solidFill>
              </a:rPr>
              <a:t>Teilnehmern</a:t>
            </a:r>
            <a:r>
              <a:rPr lang="en-US" sz="1600" dirty="0">
                <a:solidFill>
                  <a:schemeClr val="bg1"/>
                </a:solidFill>
              </a:rPr>
              <a:t>, an </a:t>
            </a:r>
            <a:r>
              <a:rPr lang="en-US" sz="1600" dirty="0" err="1">
                <a:solidFill>
                  <a:schemeClr val="bg1"/>
                </a:solidFill>
              </a:rPr>
              <a:t>jedem</a:t>
            </a:r>
            <a:r>
              <a:rPr lang="en-US" sz="1600" dirty="0">
                <a:solidFill>
                  <a:schemeClr val="bg1"/>
                </a:solidFill>
              </a:rPr>
              <a:t> Training der </a:t>
            </a:r>
            <a:r>
              <a:rPr lang="en-US" sz="1600" dirty="0" err="1">
                <a:solidFill>
                  <a:schemeClr val="bg1"/>
                </a:solidFill>
              </a:rPr>
              <a:t>Woche</a:t>
            </a:r>
            <a:r>
              <a:rPr lang="en-US" sz="1600" dirty="0">
                <a:solidFill>
                  <a:schemeClr val="bg1"/>
                </a:solidFill>
              </a:rPr>
              <a:t> </a:t>
            </a:r>
            <a:r>
              <a:rPr lang="en-US" sz="1600" dirty="0" err="1">
                <a:solidFill>
                  <a:schemeClr val="bg1"/>
                </a:solidFill>
              </a:rPr>
              <a:t>teilzunehmen</a:t>
            </a:r>
            <a:r>
              <a:rPr lang="en-US" sz="1600" dirty="0">
                <a:solidFill>
                  <a:schemeClr val="bg1"/>
                </a:solidFill>
              </a:rPr>
              <a:t>, je </a:t>
            </a:r>
            <a:r>
              <a:rPr lang="en-US" sz="1600" dirty="0" err="1">
                <a:solidFill>
                  <a:schemeClr val="bg1"/>
                </a:solidFill>
              </a:rPr>
              <a:t>nach</a:t>
            </a:r>
            <a:r>
              <a:rPr lang="en-US" sz="1600" dirty="0">
                <a:solidFill>
                  <a:schemeClr val="bg1"/>
                </a:solidFill>
              </a:rPr>
              <a:t> </a:t>
            </a:r>
            <a:r>
              <a:rPr lang="en-US" sz="1600" dirty="0" err="1">
                <a:solidFill>
                  <a:schemeClr val="bg1"/>
                </a:solidFill>
              </a:rPr>
              <a:t>Anzahl</a:t>
            </a:r>
            <a:r>
              <a:rPr lang="en-US" sz="1600" dirty="0">
                <a:solidFill>
                  <a:schemeClr val="bg1"/>
                </a:solidFill>
              </a:rPr>
              <a:t> der </a:t>
            </a:r>
            <a:r>
              <a:rPr lang="en-US" sz="1600" dirty="0" err="1">
                <a:solidFill>
                  <a:schemeClr val="bg1"/>
                </a:solidFill>
              </a:rPr>
              <a:t>Teilnehmer</a:t>
            </a:r>
            <a:r>
              <a:rPr lang="en-US" sz="1600" dirty="0">
                <a:solidFill>
                  <a:schemeClr val="bg1"/>
                </a:solidFill>
              </a:rPr>
              <a:t>. </a:t>
            </a:r>
            <a:r>
              <a:rPr lang="en-US" sz="1600" dirty="0" err="1">
                <a:solidFill>
                  <a:schemeClr val="bg1"/>
                </a:solidFill>
              </a:rPr>
              <a:t>Diese</a:t>
            </a:r>
            <a:r>
              <a:rPr lang="en-US" sz="1600" dirty="0">
                <a:solidFill>
                  <a:schemeClr val="bg1"/>
                </a:solidFill>
              </a:rPr>
              <a:t> </a:t>
            </a:r>
            <a:r>
              <a:rPr lang="en-US" sz="1600" dirty="0" err="1">
                <a:solidFill>
                  <a:schemeClr val="bg1"/>
                </a:solidFill>
              </a:rPr>
              <a:t>Informationen</a:t>
            </a:r>
            <a:r>
              <a:rPr lang="en-US" sz="1600" dirty="0">
                <a:solidFill>
                  <a:schemeClr val="bg1"/>
                </a:solidFill>
              </a:rPr>
              <a:t> </a:t>
            </a:r>
            <a:r>
              <a:rPr lang="en-US" sz="1600" dirty="0" err="1">
                <a:solidFill>
                  <a:schemeClr val="bg1"/>
                </a:solidFill>
              </a:rPr>
              <a:t>werden</a:t>
            </a:r>
            <a:r>
              <a:rPr lang="en-US" sz="1600" dirty="0">
                <a:solidFill>
                  <a:schemeClr val="bg1"/>
                </a:solidFill>
              </a:rPr>
              <a:t> </a:t>
            </a:r>
            <a:r>
              <a:rPr lang="en-US" sz="1600" dirty="0" err="1">
                <a:solidFill>
                  <a:schemeClr val="bg1"/>
                </a:solidFill>
              </a:rPr>
              <a:t>vom</a:t>
            </a:r>
            <a:r>
              <a:rPr lang="en-US" sz="1600" dirty="0">
                <a:solidFill>
                  <a:schemeClr val="bg1"/>
                </a:solidFill>
              </a:rPr>
              <a:t> Trainer </a:t>
            </a:r>
            <a:r>
              <a:rPr lang="en-US" sz="1600" dirty="0" err="1">
                <a:solidFill>
                  <a:schemeClr val="bg1"/>
                </a:solidFill>
              </a:rPr>
              <a:t>über</a:t>
            </a:r>
            <a:r>
              <a:rPr lang="en-US" sz="1600" dirty="0">
                <a:solidFill>
                  <a:schemeClr val="bg1"/>
                </a:solidFill>
              </a:rPr>
              <a:t> TeamSnap an das Team </a:t>
            </a:r>
            <a:r>
              <a:rPr lang="en-US" sz="1600" dirty="0" err="1">
                <a:solidFill>
                  <a:schemeClr val="bg1"/>
                </a:solidFill>
              </a:rPr>
              <a:t>weitergegeben</a:t>
            </a:r>
            <a:r>
              <a:rPr lang="en-US" sz="1600" dirty="0">
                <a:solidFill>
                  <a:schemeClr val="bg1"/>
                </a:solidFill>
              </a:rPr>
              <a:t>. </a:t>
            </a:r>
            <a:br>
              <a:rPr lang="en-US" sz="1600" dirty="0">
                <a:solidFill>
                  <a:schemeClr val="bg1"/>
                </a:solidFill>
              </a:rPr>
            </a:br>
            <a:br>
              <a:rPr lang="en-US" sz="1600" dirty="0">
                <a:solidFill>
                  <a:schemeClr val="bg1"/>
                </a:solidFill>
              </a:rPr>
            </a:br>
            <a:r>
              <a:rPr lang="en-US" sz="1600" dirty="0"/>
              <a:t>*Some teams might redistribute their athletes or allow participants to attend each practice of the week based on numbers. This information will be communicated by the coach to the team via TeamSnap.</a:t>
            </a:r>
            <a:endParaRPr lang="en-US" sz="2500" dirty="0"/>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Training/ Practices</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graphicFrame>
        <p:nvGraphicFramePr>
          <p:cNvPr id="2" name="Table 1">
            <a:extLst>
              <a:ext uri="{FF2B5EF4-FFF2-40B4-BE49-F238E27FC236}">
                <a16:creationId xmlns:a16="http://schemas.microsoft.com/office/drawing/2014/main" id="{0BEACACB-A634-795C-3A91-304BA2CE412D}"/>
              </a:ext>
            </a:extLst>
          </p:cNvPr>
          <p:cNvGraphicFramePr>
            <a:graphicFrameLocks noGrp="1"/>
          </p:cNvGraphicFramePr>
          <p:nvPr>
            <p:extLst>
              <p:ext uri="{D42A27DB-BD31-4B8C-83A1-F6EECF244321}">
                <p14:modId xmlns:p14="http://schemas.microsoft.com/office/powerpoint/2010/main" val="650741819"/>
              </p:ext>
            </p:extLst>
          </p:nvPr>
        </p:nvGraphicFramePr>
        <p:xfrm>
          <a:off x="685800" y="2067560"/>
          <a:ext cx="7620000" cy="1285240"/>
        </p:xfrm>
        <a:graphic>
          <a:graphicData uri="http://schemas.openxmlformats.org/drawingml/2006/table">
            <a:tbl>
              <a:tblPr firstRow="1" bandRow="1">
                <a:tableStyleId>{5C22544A-7EE6-4342-B048-85BDC9FD1C3A}</a:tableStyleId>
              </a:tblPr>
              <a:tblGrid>
                <a:gridCol w="1270000">
                  <a:extLst>
                    <a:ext uri="{9D8B030D-6E8A-4147-A177-3AD203B41FA5}">
                      <a16:colId xmlns:a16="http://schemas.microsoft.com/office/drawing/2014/main" val="189119169"/>
                    </a:ext>
                  </a:extLst>
                </a:gridCol>
                <a:gridCol w="1270000">
                  <a:extLst>
                    <a:ext uri="{9D8B030D-6E8A-4147-A177-3AD203B41FA5}">
                      <a16:colId xmlns:a16="http://schemas.microsoft.com/office/drawing/2014/main" val="3542112004"/>
                    </a:ext>
                  </a:extLst>
                </a:gridCol>
                <a:gridCol w="1270000">
                  <a:extLst>
                    <a:ext uri="{9D8B030D-6E8A-4147-A177-3AD203B41FA5}">
                      <a16:colId xmlns:a16="http://schemas.microsoft.com/office/drawing/2014/main" val="2671656327"/>
                    </a:ext>
                  </a:extLst>
                </a:gridCol>
                <a:gridCol w="1349375">
                  <a:extLst>
                    <a:ext uri="{9D8B030D-6E8A-4147-A177-3AD203B41FA5}">
                      <a16:colId xmlns:a16="http://schemas.microsoft.com/office/drawing/2014/main" val="3555111322"/>
                    </a:ext>
                  </a:extLst>
                </a:gridCol>
                <a:gridCol w="1190625">
                  <a:extLst>
                    <a:ext uri="{9D8B030D-6E8A-4147-A177-3AD203B41FA5}">
                      <a16:colId xmlns:a16="http://schemas.microsoft.com/office/drawing/2014/main" val="4033235411"/>
                    </a:ext>
                  </a:extLst>
                </a:gridCol>
                <a:gridCol w="1270000">
                  <a:extLst>
                    <a:ext uri="{9D8B030D-6E8A-4147-A177-3AD203B41FA5}">
                      <a16:colId xmlns:a16="http://schemas.microsoft.com/office/drawing/2014/main" val="61734364"/>
                    </a:ext>
                  </a:extLst>
                </a:gridCol>
              </a:tblGrid>
              <a:tr h="370840">
                <a:tc>
                  <a:txBody>
                    <a:bodyPr/>
                    <a:lstStyle/>
                    <a:p>
                      <a:r>
                        <a:rPr lang="en-US" dirty="0"/>
                        <a:t>Day/ Tag</a:t>
                      </a:r>
                    </a:p>
                  </a:txBody>
                  <a:tcPr/>
                </a:tc>
                <a:tc>
                  <a:txBody>
                    <a:bodyPr/>
                    <a:lstStyle/>
                    <a:p>
                      <a:r>
                        <a:rPr lang="en-US" dirty="0"/>
                        <a:t>Monday</a:t>
                      </a:r>
                    </a:p>
                  </a:txBody>
                  <a:tcPr/>
                </a:tc>
                <a:tc>
                  <a:txBody>
                    <a:bodyPr/>
                    <a:lstStyle/>
                    <a:p>
                      <a:r>
                        <a:rPr lang="en-US" dirty="0"/>
                        <a:t>Tuesday</a:t>
                      </a:r>
                    </a:p>
                  </a:txBody>
                  <a:tcPr/>
                </a:tc>
                <a:tc>
                  <a:txBody>
                    <a:bodyPr/>
                    <a:lstStyle/>
                    <a:p>
                      <a:r>
                        <a:rPr lang="en-US" dirty="0"/>
                        <a:t>Wednesday</a:t>
                      </a:r>
                    </a:p>
                  </a:txBody>
                  <a:tcPr/>
                </a:tc>
                <a:tc>
                  <a:txBody>
                    <a:bodyPr/>
                    <a:lstStyle/>
                    <a:p>
                      <a:r>
                        <a:rPr lang="en-US" dirty="0"/>
                        <a:t>Thursday</a:t>
                      </a:r>
                    </a:p>
                  </a:txBody>
                  <a:tcPr/>
                </a:tc>
                <a:tc>
                  <a:txBody>
                    <a:bodyPr/>
                    <a:lstStyle/>
                    <a:p>
                      <a:r>
                        <a:rPr lang="en-US" dirty="0"/>
                        <a:t>Friday</a:t>
                      </a:r>
                    </a:p>
                  </a:txBody>
                  <a:tcPr/>
                </a:tc>
                <a:extLst>
                  <a:ext uri="{0D108BD9-81ED-4DB2-BD59-A6C34878D82A}">
                    <a16:rowId xmlns:a16="http://schemas.microsoft.com/office/drawing/2014/main" val="70161480"/>
                  </a:ext>
                </a:extLst>
              </a:tr>
              <a:tr h="370840">
                <a:tc>
                  <a:txBody>
                    <a:bodyPr/>
                    <a:lstStyle/>
                    <a:p>
                      <a:r>
                        <a:rPr lang="en-US" dirty="0"/>
                        <a:t>Zeit/Time</a:t>
                      </a:r>
                    </a:p>
                    <a:p>
                      <a:r>
                        <a:rPr lang="en-US" dirty="0"/>
                        <a:t>3:15- 4:45PM</a:t>
                      </a:r>
                    </a:p>
                  </a:txBody>
                  <a:tcPr/>
                </a:tc>
                <a:tc>
                  <a:txBody>
                    <a:bodyPr/>
                    <a:lstStyle/>
                    <a:p>
                      <a:r>
                        <a:rPr lang="en-US" dirty="0"/>
                        <a:t>Varsity </a:t>
                      </a:r>
                    </a:p>
                  </a:txBody>
                  <a:tcPr/>
                </a:tc>
                <a:tc>
                  <a:txBody>
                    <a:bodyPr/>
                    <a:lstStyle/>
                    <a:p>
                      <a:r>
                        <a:rPr lang="en-US" dirty="0"/>
                        <a:t>Varsity</a:t>
                      </a:r>
                    </a:p>
                  </a:txBody>
                  <a:tcPr/>
                </a:tc>
                <a:tc>
                  <a:txBody>
                    <a:bodyPr/>
                    <a:lstStyle/>
                    <a:p>
                      <a:r>
                        <a:rPr lang="en-US" dirty="0"/>
                        <a:t>Middle School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Middle School</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Varsity</a:t>
                      </a:r>
                    </a:p>
                    <a:p>
                      <a:endParaRPr lang="en-US" dirty="0"/>
                    </a:p>
                  </a:txBody>
                  <a:tcPr/>
                </a:tc>
                <a:extLst>
                  <a:ext uri="{0D108BD9-81ED-4DB2-BD59-A6C34878D82A}">
                    <a16:rowId xmlns:a16="http://schemas.microsoft.com/office/drawing/2014/main" val="35920618"/>
                  </a:ext>
                </a:extLst>
              </a:tr>
            </a:tbl>
          </a:graphicData>
        </a:graphic>
      </p:graphicFrame>
    </p:spTree>
    <p:extLst>
      <p:ext uri="{BB962C8B-B14F-4D97-AF65-F5344CB8AC3E}">
        <p14:creationId xmlns:p14="http://schemas.microsoft.com/office/powerpoint/2010/main" val="2183568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304800" y="1219200"/>
            <a:ext cx="8382000" cy="5334000"/>
          </a:xfrm>
        </p:spPr>
        <p:txBody>
          <a:bodyPr anchor="t">
            <a:normAutofit fontScale="90000"/>
          </a:bodyPr>
          <a:lstStyle/>
          <a:p>
            <a:pPr algn="l"/>
            <a:r>
              <a:rPr lang="en-US" sz="1600" dirty="0">
                <a:solidFill>
                  <a:schemeClr val="bg1"/>
                </a:solidFill>
              </a:rPr>
              <a:t>Der </a:t>
            </a:r>
            <a:r>
              <a:rPr lang="en-US" sz="1600" dirty="0" err="1">
                <a:solidFill>
                  <a:schemeClr val="bg1"/>
                </a:solidFill>
              </a:rPr>
              <a:t>Spielplan</a:t>
            </a:r>
            <a:r>
              <a:rPr lang="en-US" sz="1600" dirty="0">
                <a:solidFill>
                  <a:schemeClr val="bg1"/>
                </a:solidFill>
              </a:rPr>
              <a:t> </a:t>
            </a:r>
            <a:r>
              <a:rPr lang="en-US" sz="1600" dirty="0" err="1">
                <a:solidFill>
                  <a:schemeClr val="bg1"/>
                </a:solidFill>
              </a:rPr>
              <a:t>kann</a:t>
            </a:r>
            <a:r>
              <a:rPr lang="en-US" sz="1600" dirty="0">
                <a:solidFill>
                  <a:schemeClr val="bg1"/>
                </a:solidFill>
              </a:rPr>
              <a:t> man auf der </a:t>
            </a:r>
            <a:r>
              <a:rPr lang="en-US" sz="1600" dirty="0" err="1">
                <a:solidFill>
                  <a:schemeClr val="bg1"/>
                </a:solidFill>
              </a:rPr>
              <a:t>Schulwebsite</a:t>
            </a:r>
            <a:r>
              <a:rPr lang="en-US" sz="1600" dirty="0">
                <a:solidFill>
                  <a:schemeClr val="bg1"/>
                </a:solidFill>
              </a:rPr>
              <a:t> </a:t>
            </a:r>
            <a:r>
              <a:rPr lang="en-US" sz="1600" dirty="0" err="1">
                <a:solidFill>
                  <a:schemeClr val="bg1"/>
                </a:solidFill>
              </a:rPr>
              <a:t>finden</a:t>
            </a:r>
            <a:r>
              <a:rPr lang="en-US" sz="1600" dirty="0">
                <a:solidFill>
                  <a:schemeClr val="bg1"/>
                </a:solidFill>
              </a:rPr>
              <a:t> und auf TeamSnap. </a:t>
            </a:r>
            <a:r>
              <a:rPr lang="en-US" sz="1600" dirty="0" err="1">
                <a:solidFill>
                  <a:schemeClr val="bg1"/>
                </a:solidFill>
              </a:rPr>
              <a:t>Änderungen</a:t>
            </a:r>
            <a:r>
              <a:rPr lang="en-US" sz="1600" dirty="0">
                <a:solidFill>
                  <a:schemeClr val="bg1"/>
                </a:solidFill>
              </a:rPr>
              <a:t> </a:t>
            </a:r>
            <a:r>
              <a:rPr lang="en-US" sz="1600" dirty="0" err="1">
                <a:solidFill>
                  <a:schemeClr val="bg1"/>
                </a:solidFill>
              </a:rPr>
              <a:t>werden</a:t>
            </a:r>
            <a:r>
              <a:rPr lang="en-US" sz="1600" dirty="0">
                <a:solidFill>
                  <a:schemeClr val="bg1"/>
                </a:solidFill>
              </a:rPr>
              <a:t> </a:t>
            </a:r>
            <a:r>
              <a:rPr lang="en-US" sz="1600" dirty="0" err="1">
                <a:solidFill>
                  <a:schemeClr val="bg1"/>
                </a:solidFill>
              </a:rPr>
              <a:t>immer</a:t>
            </a:r>
            <a:r>
              <a:rPr lang="en-US" sz="1600" dirty="0">
                <a:solidFill>
                  <a:schemeClr val="bg1"/>
                </a:solidFill>
              </a:rPr>
              <a:t> </a:t>
            </a:r>
            <a:r>
              <a:rPr lang="en-US" sz="1600" dirty="0" err="1">
                <a:solidFill>
                  <a:schemeClr val="bg1"/>
                </a:solidFill>
              </a:rPr>
              <a:t>zuerst</a:t>
            </a:r>
            <a:r>
              <a:rPr lang="en-US" sz="1600" dirty="0">
                <a:solidFill>
                  <a:schemeClr val="bg1"/>
                </a:solidFill>
              </a:rPr>
              <a:t> auf TeamSnap </a:t>
            </a:r>
            <a:r>
              <a:rPr lang="en-US" sz="1600" dirty="0" err="1">
                <a:solidFill>
                  <a:schemeClr val="bg1"/>
                </a:solidFill>
              </a:rPr>
              <a:t>gemacht</a:t>
            </a:r>
            <a:r>
              <a:rPr lang="en-US" sz="1600" dirty="0">
                <a:solidFill>
                  <a:schemeClr val="bg1"/>
                </a:solidFill>
              </a:rPr>
              <a:t>. / </a:t>
            </a:r>
            <a:r>
              <a:rPr lang="en-US" sz="1600" dirty="0"/>
              <a:t>The game schedule can be found on the school website and on TeamSnap. Changes are always made on TeamSnap first.</a:t>
            </a:r>
            <a:br>
              <a:rPr lang="en-US" sz="1600" dirty="0"/>
            </a:br>
            <a:br>
              <a:rPr lang="en-US" sz="1600" dirty="0">
                <a:solidFill>
                  <a:schemeClr val="bg1"/>
                </a:solidFill>
              </a:rPr>
            </a:br>
            <a:r>
              <a:rPr lang="en-US" sz="1600" dirty="0">
                <a:solidFill>
                  <a:schemeClr val="bg1"/>
                </a:solidFill>
              </a:rPr>
              <a:t>Die </a:t>
            </a:r>
            <a:r>
              <a:rPr lang="en-US" sz="1600" dirty="0" err="1">
                <a:solidFill>
                  <a:schemeClr val="bg1"/>
                </a:solidFill>
              </a:rPr>
              <a:t>Spiele</a:t>
            </a:r>
            <a:r>
              <a:rPr lang="en-US" sz="1600" dirty="0">
                <a:solidFill>
                  <a:schemeClr val="bg1"/>
                </a:solidFill>
              </a:rPr>
              <a:t> </a:t>
            </a:r>
            <a:r>
              <a:rPr lang="en-US" sz="1600" dirty="0" err="1">
                <a:solidFill>
                  <a:schemeClr val="bg1"/>
                </a:solidFill>
              </a:rPr>
              <a:t>sind</a:t>
            </a:r>
            <a:r>
              <a:rPr lang="en-US" sz="1600" dirty="0">
                <a:solidFill>
                  <a:schemeClr val="bg1"/>
                </a:solidFill>
              </a:rPr>
              <a:t> </a:t>
            </a:r>
            <a:r>
              <a:rPr lang="en-US" sz="1600" dirty="0" err="1">
                <a:solidFill>
                  <a:schemeClr val="bg1"/>
                </a:solidFill>
              </a:rPr>
              <a:t>nicht</a:t>
            </a:r>
            <a:r>
              <a:rPr lang="en-US" sz="1600" dirty="0">
                <a:solidFill>
                  <a:schemeClr val="bg1"/>
                </a:solidFill>
              </a:rPr>
              <a:t> </a:t>
            </a:r>
            <a:r>
              <a:rPr lang="en-US" sz="1600" dirty="0" err="1">
                <a:solidFill>
                  <a:schemeClr val="bg1"/>
                </a:solidFill>
              </a:rPr>
              <a:t>rechtzeitig</a:t>
            </a:r>
            <a:r>
              <a:rPr lang="en-US" sz="1600" dirty="0">
                <a:solidFill>
                  <a:schemeClr val="bg1"/>
                </a:solidFill>
              </a:rPr>
              <a:t> für den </a:t>
            </a:r>
            <a:r>
              <a:rPr lang="en-US" sz="1600" dirty="0" err="1">
                <a:solidFill>
                  <a:schemeClr val="bg1"/>
                </a:solidFill>
              </a:rPr>
              <a:t>Spätbus</a:t>
            </a:r>
            <a:r>
              <a:rPr lang="en-US" sz="1600" dirty="0">
                <a:solidFill>
                  <a:schemeClr val="bg1"/>
                </a:solidFill>
              </a:rPr>
              <a:t> </a:t>
            </a:r>
            <a:r>
              <a:rPr lang="en-US" sz="1600" dirty="0" err="1">
                <a:solidFill>
                  <a:schemeClr val="bg1"/>
                </a:solidFill>
              </a:rPr>
              <a:t>fertig</a:t>
            </a:r>
            <a:r>
              <a:rPr lang="en-US" sz="1600" dirty="0">
                <a:solidFill>
                  <a:schemeClr val="bg1"/>
                </a:solidFill>
              </a:rPr>
              <a:t> sein, </a:t>
            </a:r>
            <a:r>
              <a:rPr lang="en-US" sz="1600" dirty="0" err="1">
                <a:solidFill>
                  <a:schemeClr val="bg1"/>
                </a:solidFill>
              </a:rPr>
              <a:t>Eltern</a:t>
            </a:r>
            <a:r>
              <a:rPr lang="en-US" sz="1600" dirty="0">
                <a:solidFill>
                  <a:schemeClr val="bg1"/>
                </a:solidFill>
              </a:rPr>
              <a:t> </a:t>
            </a:r>
            <a:r>
              <a:rPr lang="en-US" sz="1600" dirty="0" err="1">
                <a:solidFill>
                  <a:schemeClr val="bg1"/>
                </a:solidFill>
              </a:rPr>
              <a:t>sind</a:t>
            </a:r>
            <a:r>
              <a:rPr lang="en-US" sz="1600" dirty="0">
                <a:solidFill>
                  <a:schemeClr val="bg1"/>
                </a:solidFill>
              </a:rPr>
              <a:t> </a:t>
            </a:r>
            <a:r>
              <a:rPr lang="en-US" sz="1600" dirty="0" err="1">
                <a:solidFill>
                  <a:schemeClr val="bg1"/>
                </a:solidFill>
              </a:rPr>
              <a:t>verantwortlich</a:t>
            </a:r>
            <a:r>
              <a:rPr lang="en-US" sz="1600" dirty="0">
                <a:solidFill>
                  <a:schemeClr val="bg1"/>
                </a:solidFill>
              </a:rPr>
              <a:t> die </a:t>
            </a:r>
            <a:r>
              <a:rPr lang="en-US" sz="1600" dirty="0" err="1">
                <a:solidFill>
                  <a:schemeClr val="bg1"/>
                </a:solidFill>
              </a:rPr>
              <a:t>Sportler</a:t>
            </a:r>
            <a:r>
              <a:rPr lang="en-US" sz="1600" dirty="0">
                <a:solidFill>
                  <a:schemeClr val="bg1"/>
                </a:solidFill>
              </a:rPr>
              <a:t> </a:t>
            </a:r>
            <a:r>
              <a:rPr lang="en-US" sz="1600" dirty="0" err="1">
                <a:solidFill>
                  <a:schemeClr val="bg1"/>
                </a:solidFill>
              </a:rPr>
              <a:t>abzuholen</a:t>
            </a:r>
            <a:r>
              <a:rPr lang="en-US" sz="1600" dirty="0">
                <a:solidFill>
                  <a:schemeClr val="bg1"/>
                </a:solidFill>
              </a:rPr>
              <a:t> </a:t>
            </a:r>
            <a:r>
              <a:rPr lang="en-US" sz="1600" dirty="0" err="1">
                <a:solidFill>
                  <a:schemeClr val="bg1"/>
                </a:solidFill>
              </a:rPr>
              <a:t>entweder</a:t>
            </a:r>
            <a:r>
              <a:rPr lang="en-US" sz="1600" dirty="0">
                <a:solidFill>
                  <a:schemeClr val="bg1"/>
                </a:solidFill>
              </a:rPr>
              <a:t> von der Schule </a:t>
            </a:r>
            <a:r>
              <a:rPr lang="en-US" sz="1600" dirty="0" err="1">
                <a:solidFill>
                  <a:schemeClr val="bg1"/>
                </a:solidFill>
              </a:rPr>
              <a:t>oder</a:t>
            </a:r>
            <a:r>
              <a:rPr lang="en-US" sz="1600" dirty="0">
                <a:solidFill>
                  <a:schemeClr val="bg1"/>
                </a:solidFill>
              </a:rPr>
              <a:t> von der </a:t>
            </a:r>
            <a:r>
              <a:rPr lang="en-US" sz="1600" dirty="0" err="1">
                <a:solidFill>
                  <a:schemeClr val="bg1"/>
                </a:solidFill>
              </a:rPr>
              <a:t>gegnerischen</a:t>
            </a:r>
            <a:r>
              <a:rPr lang="en-US" sz="1600" dirty="0">
                <a:solidFill>
                  <a:schemeClr val="bg1"/>
                </a:solidFill>
              </a:rPr>
              <a:t> Schule. / </a:t>
            </a:r>
            <a:r>
              <a:rPr lang="en-US" sz="1600" dirty="0"/>
              <a:t>Games are not done in time for the late bus. Parents are expected to pick up their students from the school or from the opponent school. </a:t>
            </a:r>
            <a:br>
              <a:rPr lang="en-US" sz="1600" dirty="0">
                <a:solidFill>
                  <a:schemeClr val="bg1"/>
                </a:solidFill>
              </a:rPr>
            </a:br>
            <a:br>
              <a:rPr lang="en-US" sz="1600" dirty="0">
                <a:solidFill>
                  <a:schemeClr val="bg1"/>
                </a:solidFill>
              </a:rPr>
            </a:br>
            <a:r>
              <a:rPr lang="en-US" sz="1600" dirty="0">
                <a:solidFill>
                  <a:schemeClr val="bg1"/>
                </a:solidFill>
              </a:rPr>
              <a:t>Der </a:t>
            </a:r>
            <a:r>
              <a:rPr lang="en-US" sz="1600" dirty="0" err="1">
                <a:solidFill>
                  <a:schemeClr val="bg1"/>
                </a:solidFill>
              </a:rPr>
              <a:t>Spielplan</a:t>
            </a:r>
            <a:r>
              <a:rPr lang="en-US" sz="1600" dirty="0">
                <a:solidFill>
                  <a:schemeClr val="bg1"/>
                </a:solidFill>
              </a:rPr>
              <a:t> </a:t>
            </a:r>
            <a:r>
              <a:rPr lang="en-US" sz="1600" dirty="0" err="1">
                <a:solidFill>
                  <a:schemeClr val="bg1"/>
                </a:solidFill>
              </a:rPr>
              <a:t>ist</a:t>
            </a:r>
            <a:r>
              <a:rPr lang="en-US" sz="1600" dirty="0">
                <a:solidFill>
                  <a:schemeClr val="bg1"/>
                </a:solidFill>
              </a:rPr>
              <a:t> für den Herbst </a:t>
            </a:r>
            <a:r>
              <a:rPr lang="en-US" sz="1600" dirty="0" err="1">
                <a:solidFill>
                  <a:schemeClr val="bg1"/>
                </a:solidFill>
              </a:rPr>
              <a:t>schon</a:t>
            </a:r>
            <a:r>
              <a:rPr lang="en-US" sz="1600" dirty="0">
                <a:solidFill>
                  <a:schemeClr val="bg1"/>
                </a:solidFill>
              </a:rPr>
              <a:t> </a:t>
            </a:r>
            <a:r>
              <a:rPr lang="en-US" sz="1600" dirty="0" err="1">
                <a:solidFill>
                  <a:schemeClr val="bg1"/>
                </a:solidFill>
              </a:rPr>
              <a:t>zusammengestellt</a:t>
            </a:r>
            <a:r>
              <a:rPr lang="en-US" sz="1600" dirty="0">
                <a:solidFill>
                  <a:schemeClr val="bg1"/>
                </a:solidFill>
              </a:rPr>
              <a:t>. Die </a:t>
            </a:r>
            <a:r>
              <a:rPr lang="en-US" sz="1600" dirty="0" err="1">
                <a:solidFill>
                  <a:schemeClr val="bg1"/>
                </a:solidFill>
              </a:rPr>
              <a:t>Sportler</a:t>
            </a:r>
            <a:r>
              <a:rPr lang="en-US" sz="1600" dirty="0">
                <a:solidFill>
                  <a:schemeClr val="bg1"/>
                </a:solidFill>
              </a:rPr>
              <a:t> </a:t>
            </a:r>
            <a:r>
              <a:rPr lang="en-US" sz="1600" dirty="0" err="1">
                <a:solidFill>
                  <a:schemeClr val="bg1"/>
                </a:solidFill>
              </a:rPr>
              <a:t>sind</a:t>
            </a:r>
            <a:r>
              <a:rPr lang="en-US" sz="1600" dirty="0">
                <a:solidFill>
                  <a:schemeClr val="bg1"/>
                </a:solidFill>
              </a:rPr>
              <a:t> </a:t>
            </a:r>
            <a:r>
              <a:rPr lang="en-US" sz="1600" dirty="0" err="1">
                <a:solidFill>
                  <a:schemeClr val="bg1"/>
                </a:solidFill>
              </a:rPr>
              <a:t>erwartet</a:t>
            </a:r>
            <a:r>
              <a:rPr lang="en-US" sz="1600" dirty="0">
                <a:solidFill>
                  <a:schemeClr val="bg1"/>
                </a:solidFill>
              </a:rPr>
              <a:t> an den </a:t>
            </a:r>
            <a:r>
              <a:rPr lang="en-US" sz="1600" dirty="0" err="1">
                <a:solidFill>
                  <a:schemeClr val="bg1"/>
                </a:solidFill>
              </a:rPr>
              <a:t>Spielen</a:t>
            </a:r>
            <a:r>
              <a:rPr lang="en-US" sz="1600" dirty="0">
                <a:solidFill>
                  <a:schemeClr val="bg1"/>
                </a:solidFill>
              </a:rPr>
              <a:t> </a:t>
            </a:r>
            <a:r>
              <a:rPr lang="en-US" sz="1600" dirty="0" err="1">
                <a:solidFill>
                  <a:schemeClr val="bg1"/>
                </a:solidFill>
              </a:rPr>
              <a:t>teilzunehmen</a:t>
            </a:r>
            <a:r>
              <a:rPr lang="en-US" sz="1600" dirty="0">
                <a:solidFill>
                  <a:schemeClr val="bg1"/>
                </a:solidFill>
              </a:rPr>
              <a:t> </a:t>
            </a:r>
            <a:r>
              <a:rPr lang="en-US" sz="1600" dirty="0" err="1">
                <a:solidFill>
                  <a:schemeClr val="bg1"/>
                </a:solidFill>
              </a:rPr>
              <a:t>auch</a:t>
            </a:r>
            <a:r>
              <a:rPr lang="en-US" sz="1600" dirty="0">
                <a:solidFill>
                  <a:schemeClr val="bg1"/>
                </a:solidFill>
              </a:rPr>
              <a:t> </a:t>
            </a:r>
            <a:r>
              <a:rPr lang="en-US" sz="1600" dirty="0" err="1">
                <a:solidFill>
                  <a:schemeClr val="bg1"/>
                </a:solidFill>
              </a:rPr>
              <a:t>wenn</a:t>
            </a:r>
            <a:r>
              <a:rPr lang="en-US" sz="1600" dirty="0">
                <a:solidFill>
                  <a:schemeClr val="bg1"/>
                </a:solidFill>
              </a:rPr>
              <a:t> </a:t>
            </a:r>
            <a:r>
              <a:rPr lang="en-US" sz="1600" dirty="0" err="1">
                <a:solidFill>
                  <a:schemeClr val="bg1"/>
                </a:solidFill>
              </a:rPr>
              <a:t>sie</a:t>
            </a:r>
            <a:r>
              <a:rPr lang="en-US" sz="1600" dirty="0">
                <a:solidFill>
                  <a:schemeClr val="bg1"/>
                </a:solidFill>
              </a:rPr>
              <a:t> </a:t>
            </a:r>
            <a:r>
              <a:rPr lang="en-US" sz="1600" dirty="0" err="1">
                <a:solidFill>
                  <a:schemeClr val="bg1"/>
                </a:solidFill>
              </a:rPr>
              <a:t>nicht</a:t>
            </a:r>
            <a:r>
              <a:rPr lang="en-US" sz="1600" dirty="0">
                <a:solidFill>
                  <a:schemeClr val="bg1"/>
                </a:solidFill>
              </a:rPr>
              <a:t> </a:t>
            </a:r>
            <a:r>
              <a:rPr lang="en-US" sz="1600" dirty="0" err="1">
                <a:solidFill>
                  <a:schemeClr val="bg1"/>
                </a:solidFill>
              </a:rPr>
              <a:t>spielen</a:t>
            </a:r>
            <a:r>
              <a:rPr lang="en-US" sz="1600" dirty="0">
                <a:solidFill>
                  <a:schemeClr val="bg1"/>
                </a:solidFill>
              </a:rPr>
              <a:t>. / </a:t>
            </a:r>
            <a:r>
              <a:rPr lang="en-US" sz="1600" dirty="0"/>
              <a:t>The game schedule for the fall is already planned. The athletes are expected to attend the games even if they are not playing in the game.</a:t>
            </a:r>
            <a:br>
              <a:rPr lang="en-US" sz="1600" dirty="0"/>
            </a:br>
            <a:br>
              <a:rPr lang="en-US" sz="1600" dirty="0">
                <a:solidFill>
                  <a:schemeClr val="bg1"/>
                </a:solidFill>
              </a:rPr>
            </a:br>
            <a:r>
              <a:rPr lang="en-US" sz="1600" dirty="0">
                <a:solidFill>
                  <a:schemeClr val="bg1"/>
                </a:solidFill>
              </a:rPr>
              <a:t>Die </a:t>
            </a:r>
            <a:r>
              <a:rPr lang="en-US" sz="1600" dirty="0" err="1">
                <a:solidFill>
                  <a:schemeClr val="bg1"/>
                </a:solidFill>
              </a:rPr>
              <a:t>meisten</a:t>
            </a:r>
            <a:r>
              <a:rPr lang="en-US" sz="1600" dirty="0">
                <a:solidFill>
                  <a:schemeClr val="bg1"/>
                </a:solidFill>
              </a:rPr>
              <a:t> </a:t>
            </a:r>
            <a:r>
              <a:rPr lang="en-US" sz="1600" dirty="0" err="1">
                <a:solidFill>
                  <a:schemeClr val="bg1"/>
                </a:solidFill>
              </a:rPr>
              <a:t>Spiele</a:t>
            </a:r>
            <a:r>
              <a:rPr lang="en-US" sz="1600" dirty="0">
                <a:solidFill>
                  <a:schemeClr val="bg1"/>
                </a:solidFill>
              </a:rPr>
              <a:t> </a:t>
            </a:r>
            <a:r>
              <a:rPr lang="en-US" sz="1600" dirty="0" err="1">
                <a:solidFill>
                  <a:schemeClr val="bg1"/>
                </a:solidFill>
              </a:rPr>
              <a:t>finden</a:t>
            </a:r>
            <a:r>
              <a:rPr lang="en-US" sz="1600" dirty="0">
                <a:solidFill>
                  <a:schemeClr val="bg1"/>
                </a:solidFill>
              </a:rPr>
              <a:t> an </a:t>
            </a:r>
            <a:r>
              <a:rPr lang="en-US" sz="1600" dirty="0" err="1">
                <a:solidFill>
                  <a:schemeClr val="bg1"/>
                </a:solidFill>
              </a:rPr>
              <a:t>einem</a:t>
            </a:r>
            <a:r>
              <a:rPr lang="en-US" sz="1600" dirty="0">
                <a:solidFill>
                  <a:schemeClr val="bg1"/>
                </a:solidFill>
              </a:rPr>
              <a:t> </a:t>
            </a:r>
            <a:r>
              <a:rPr lang="en-US" sz="1600" dirty="0" err="1">
                <a:solidFill>
                  <a:schemeClr val="bg1"/>
                </a:solidFill>
              </a:rPr>
              <a:t>regulären</a:t>
            </a:r>
            <a:r>
              <a:rPr lang="en-US" sz="1600" dirty="0">
                <a:solidFill>
                  <a:schemeClr val="bg1"/>
                </a:solidFill>
              </a:rPr>
              <a:t> </a:t>
            </a:r>
            <a:r>
              <a:rPr lang="en-US" sz="1600" dirty="0" err="1">
                <a:solidFill>
                  <a:schemeClr val="bg1"/>
                </a:solidFill>
              </a:rPr>
              <a:t>Trainingstag</a:t>
            </a:r>
            <a:r>
              <a:rPr lang="en-US" sz="1600" dirty="0">
                <a:solidFill>
                  <a:schemeClr val="bg1"/>
                </a:solidFill>
              </a:rPr>
              <a:t> </a:t>
            </a:r>
            <a:r>
              <a:rPr lang="en-US" sz="1600" dirty="0" err="1">
                <a:solidFill>
                  <a:schemeClr val="bg1"/>
                </a:solidFill>
              </a:rPr>
              <a:t>statt</a:t>
            </a:r>
            <a:r>
              <a:rPr lang="en-US" sz="1600" dirty="0">
                <a:solidFill>
                  <a:schemeClr val="bg1"/>
                </a:solidFill>
              </a:rPr>
              <a:t>, es </a:t>
            </a:r>
            <a:r>
              <a:rPr lang="en-US" sz="1600" dirty="0" err="1">
                <a:solidFill>
                  <a:schemeClr val="bg1"/>
                </a:solidFill>
              </a:rPr>
              <a:t>gibt</a:t>
            </a:r>
            <a:r>
              <a:rPr lang="en-US" sz="1600" dirty="0">
                <a:solidFill>
                  <a:schemeClr val="bg1"/>
                </a:solidFill>
              </a:rPr>
              <a:t> </a:t>
            </a:r>
            <a:r>
              <a:rPr lang="en-US" sz="1600" dirty="0" err="1">
                <a:solidFill>
                  <a:schemeClr val="bg1"/>
                </a:solidFill>
              </a:rPr>
              <a:t>jedoch</a:t>
            </a:r>
            <a:r>
              <a:rPr lang="en-US" sz="1600" dirty="0">
                <a:solidFill>
                  <a:schemeClr val="bg1"/>
                </a:solidFill>
              </a:rPr>
              <a:t> </a:t>
            </a:r>
            <a:r>
              <a:rPr lang="en-US" sz="1600" dirty="0" err="1">
                <a:solidFill>
                  <a:schemeClr val="bg1"/>
                </a:solidFill>
              </a:rPr>
              <a:t>einige</a:t>
            </a:r>
            <a:r>
              <a:rPr lang="en-US" sz="1600" dirty="0">
                <a:solidFill>
                  <a:schemeClr val="bg1"/>
                </a:solidFill>
              </a:rPr>
              <a:t> </a:t>
            </a:r>
            <a:r>
              <a:rPr lang="en-US" sz="1600" dirty="0" err="1">
                <a:solidFill>
                  <a:schemeClr val="bg1"/>
                </a:solidFill>
              </a:rPr>
              <a:t>Spiele</a:t>
            </a:r>
            <a:r>
              <a:rPr lang="en-US" sz="1600" dirty="0">
                <a:solidFill>
                  <a:schemeClr val="bg1"/>
                </a:solidFill>
              </a:rPr>
              <a:t>, die </a:t>
            </a:r>
            <a:r>
              <a:rPr lang="en-US" sz="1600" dirty="0" err="1">
                <a:solidFill>
                  <a:schemeClr val="bg1"/>
                </a:solidFill>
              </a:rPr>
              <a:t>aufgrund</a:t>
            </a:r>
            <a:r>
              <a:rPr lang="en-US" sz="1600" dirty="0">
                <a:solidFill>
                  <a:schemeClr val="bg1"/>
                </a:solidFill>
              </a:rPr>
              <a:t> des </a:t>
            </a:r>
            <a:r>
              <a:rPr lang="en-US" sz="1600" dirty="0" err="1">
                <a:solidFill>
                  <a:schemeClr val="bg1"/>
                </a:solidFill>
              </a:rPr>
              <a:t>Terminkalenders</a:t>
            </a:r>
            <a:r>
              <a:rPr lang="en-US" sz="1600" dirty="0">
                <a:solidFill>
                  <a:schemeClr val="bg1"/>
                </a:solidFill>
              </a:rPr>
              <a:t> der </a:t>
            </a:r>
            <a:r>
              <a:rPr lang="en-US" sz="1600" dirty="0" err="1">
                <a:solidFill>
                  <a:schemeClr val="bg1"/>
                </a:solidFill>
              </a:rPr>
              <a:t>gastgebenden</a:t>
            </a:r>
            <a:r>
              <a:rPr lang="en-US" sz="1600" dirty="0">
                <a:solidFill>
                  <a:schemeClr val="bg1"/>
                </a:solidFill>
              </a:rPr>
              <a:t> Mannschaft an </a:t>
            </a:r>
            <a:r>
              <a:rPr lang="en-US" sz="1600" dirty="0" err="1">
                <a:solidFill>
                  <a:schemeClr val="bg1"/>
                </a:solidFill>
              </a:rPr>
              <a:t>einem</a:t>
            </a:r>
            <a:r>
              <a:rPr lang="en-US" sz="1600" dirty="0">
                <a:solidFill>
                  <a:schemeClr val="bg1"/>
                </a:solidFill>
              </a:rPr>
              <a:t> ”</a:t>
            </a:r>
            <a:r>
              <a:rPr lang="en-US" sz="1600" dirty="0" err="1">
                <a:solidFill>
                  <a:schemeClr val="bg1"/>
                </a:solidFill>
              </a:rPr>
              <a:t>nicht</a:t>
            </a:r>
            <a:r>
              <a:rPr lang="en-US" sz="1600" dirty="0">
                <a:solidFill>
                  <a:schemeClr val="bg1"/>
                </a:solidFill>
              </a:rPr>
              <a:t> </a:t>
            </a:r>
            <a:r>
              <a:rPr lang="en-US" sz="1600" dirty="0" err="1">
                <a:solidFill>
                  <a:schemeClr val="bg1"/>
                </a:solidFill>
              </a:rPr>
              <a:t>regulären</a:t>
            </a:r>
            <a:r>
              <a:rPr lang="en-US" sz="1600" dirty="0">
                <a:solidFill>
                  <a:schemeClr val="bg1"/>
                </a:solidFill>
              </a:rPr>
              <a:t>" Tag </a:t>
            </a:r>
            <a:r>
              <a:rPr lang="en-US" sz="1600" dirty="0" err="1">
                <a:solidFill>
                  <a:schemeClr val="bg1"/>
                </a:solidFill>
              </a:rPr>
              <a:t>stattfinden</a:t>
            </a:r>
            <a:r>
              <a:rPr lang="en-US" sz="1600" dirty="0">
                <a:solidFill>
                  <a:schemeClr val="bg1"/>
                </a:solidFill>
              </a:rPr>
              <a:t> </a:t>
            </a:r>
            <a:r>
              <a:rPr lang="en-US" sz="1600" dirty="0" err="1">
                <a:solidFill>
                  <a:schemeClr val="bg1"/>
                </a:solidFill>
              </a:rPr>
              <a:t>können</a:t>
            </a:r>
            <a:r>
              <a:rPr lang="en-US" sz="1600" dirty="0">
                <a:solidFill>
                  <a:schemeClr val="bg1"/>
                </a:solidFill>
              </a:rPr>
              <a:t>. / </a:t>
            </a:r>
            <a:r>
              <a:rPr lang="en-US" sz="1600" dirty="0"/>
              <a:t>Most games take place on a regular practice day, however, there are some games that might be on an "off" day due to the hosting team’s schedule. Please be aware of these games.</a:t>
            </a:r>
            <a:r>
              <a:rPr lang="en-US" sz="1600" dirty="0">
                <a:solidFill>
                  <a:schemeClr val="bg1"/>
                </a:solidFill>
              </a:rPr>
              <a:t> </a:t>
            </a:r>
            <a:br>
              <a:rPr lang="en-US" sz="1600" dirty="0">
                <a:solidFill>
                  <a:schemeClr val="bg1"/>
                </a:solidFill>
              </a:rPr>
            </a:br>
            <a:br>
              <a:rPr lang="en-US" sz="1600" dirty="0">
                <a:solidFill>
                  <a:schemeClr val="bg1"/>
                </a:solidFill>
              </a:rPr>
            </a:br>
            <a:r>
              <a:rPr lang="en-US" sz="1600" dirty="0">
                <a:solidFill>
                  <a:schemeClr val="bg1"/>
                </a:solidFill>
              </a:rPr>
              <a:t>Die Lehrer </a:t>
            </a:r>
            <a:r>
              <a:rPr lang="en-US" sz="1600" dirty="0" err="1">
                <a:solidFill>
                  <a:schemeClr val="bg1"/>
                </a:solidFill>
              </a:rPr>
              <a:t>werden</a:t>
            </a:r>
            <a:r>
              <a:rPr lang="en-US" sz="1600" dirty="0">
                <a:solidFill>
                  <a:schemeClr val="bg1"/>
                </a:solidFill>
              </a:rPr>
              <a:t> </a:t>
            </a:r>
            <a:r>
              <a:rPr lang="en-US" sz="1600" dirty="0" err="1">
                <a:solidFill>
                  <a:schemeClr val="bg1"/>
                </a:solidFill>
              </a:rPr>
              <a:t>über</a:t>
            </a:r>
            <a:r>
              <a:rPr lang="en-US" sz="1600" dirty="0">
                <a:solidFill>
                  <a:schemeClr val="bg1"/>
                </a:solidFill>
              </a:rPr>
              <a:t> </a:t>
            </a:r>
            <a:r>
              <a:rPr lang="en-US" sz="1600" dirty="0" err="1">
                <a:solidFill>
                  <a:schemeClr val="bg1"/>
                </a:solidFill>
              </a:rPr>
              <a:t>vorzeitige</a:t>
            </a:r>
            <a:r>
              <a:rPr lang="en-US" sz="1600" dirty="0">
                <a:solidFill>
                  <a:schemeClr val="bg1"/>
                </a:solidFill>
              </a:rPr>
              <a:t> </a:t>
            </a:r>
            <a:r>
              <a:rPr lang="en-US" sz="1600" dirty="0" err="1">
                <a:solidFill>
                  <a:schemeClr val="bg1"/>
                </a:solidFill>
              </a:rPr>
              <a:t>Entlassungen</a:t>
            </a:r>
            <a:r>
              <a:rPr lang="en-US" sz="1600" dirty="0">
                <a:solidFill>
                  <a:schemeClr val="bg1"/>
                </a:solidFill>
              </a:rPr>
              <a:t> </a:t>
            </a:r>
            <a:r>
              <a:rPr lang="en-US" sz="1600" dirty="0" err="1">
                <a:solidFill>
                  <a:schemeClr val="bg1"/>
                </a:solidFill>
              </a:rPr>
              <a:t>wegen</a:t>
            </a:r>
            <a:r>
              <a:rPr lang="en-US" sz="1600" dirty="0">
                <a:solidFill>
                  <a:schemeClr val="bg1"/>
                </a:solidFill>
              </a:rPr>
              <a:t> </a:t>
            </a:r>
            <a:r>
              <a:rPr lang="en-US" sz="1600" dirty="0" err="1">
                <a:solidFill>
                  <a:schemeClr val="bg1"/>
                </a:solidFill>
              </a:rPr>
              <a:t>Spielen</a:t>
            </a:r>
            <a:r>
              <a:rPr lang="en-US" sz="1600" dirty="0">
                <a:solidFill>
                  <a:schemeClr val="bg1"/>
                </a:solidFill>
              </a:rPr>
              <a:t> </a:t>
            </a:r>
            <a:r>
              <a:rPr lang="en-US" sz="1600" dirty="0" err="1">
                <a:solidFill>
                  <a:schemeClr val="bg1"/>
                </a:solidFill>
              </a:rPr>
              <a:t>informiert</a:t>
            </a:r>
            <a:r>
              <a:rPr lang="en-US" sz="1600" dirty="0">
                <a:solidFill>
                  <a:schemeClr val="bg1"/>
                </a:solidFill>
              </a:rPr>
              <a:t>. Die </a:t>
            </a:r>
            <a:r>
              <a:rPr lang="en-US" sz="1600" dirty="0" err="1">
                <a:solidFill>
                  <a:schemeClr val="bg1"/>
                </a:solidFill>
              </a:rPr>
              <a:t>Schüler</a:t>
            </a:r>
            <a:r>
              <a:rPr lang="en-US" sz="1600" dirty="0">
                <a:solidFill>
                  <a:schemeClr val="bg1"/>
                </a:solidFill>
              </a:rPr>
              <a:t> </a:t>
            </a:r>
            <a:r>
              <a:rPr lang="en-US" sz="1600" dirty="0" err="1">
                <a:solidFill>
                  <a:schemeClr val="bg1"/>
                </a:solidFill>
              </a:rPr>
              <a:t>sind</a:t>
            </a:r>
            <a:r>
              <a:rPr lang="en-US" sz="1600" dirty="0">
                <a:solidFill>
                  <a:schemeClr val="bg1"/>
                </a:solidFill>
              </a:rPr>
              <a:t> </a:t>
            </a:r>
            <a:r>
              <a:rPr lang="en-US" sz="1600" dirty="0" err="1">
                <a:solidFill>
                  <a:schemeClr val="bg1"/>
                </a:solidFill>
              </a:rPr>
              <a:t>dafür</a:t>
            </a:r>
            <a:r>
              <a:rPr lang="en-US" sz="1600" dirty="0">
                <a:solidFill>
                  <a:schemeClr val="bg1"/>
                </a:solidFill>
              </a:rPr>
              <a:t> </a:t>
            </a:r>
            <a:r>
              <a:rPr lang="en-US" sz="1600" dirty="0" err="1">
                <a:solidFill>
                  <a:schemeClr val="bg1"/>
                </a:solidFill>
              </a:rPr>
              <a:t>verantwortlich</a:t>
            </a:r>
            <a:r>
              <a:rPr lang="en-US" sz="1600" dirty="0">
                <a:solidFill>
                  <a:schemeClr val="bg1"/>
                </a:solidFill>
              </a:rPr>
              <a:t>, </a:t>
            </a:r>
            <a:r>
              <a:rPr lang="en-US" sz="1600" dirty="0" err="1">
                <a:solidFill>
                  <a:schemeClr val="bg1"/>
                </a:solidFill>
              </a:rPr>
              <a:t>ihrem</a:t>
            </a:r>
            <a:r>
              <a:rPr lang="en-US" sz="1600" dirty="0">
                <a:solidFill>
                  <a:schemeClr val="bg1"/>
                </a:solidFill>
              </a:rPr>
              <a:t> Lehrer </a:t>
            </a:r>
            <a:r>
              <a:rPr lang="en-US" sz="1600" dirty="0" err="1">
                <a:solidFill>
                  <a:schemeClr val="bg1"/>
                </a:solidFill>
              </a:rPr>
              <a:t>vor</a:t>
            </a:r>
            <a:r>
              <a:rPr lang="en-US" sz="1600" dirty="0">
                <a:solidFill>
                  <a:schemeClr val="bg1"/>
                </a:solidFill>
              </a:rPr>
              <a:t> </a:t>
            </a:r>
            <a:r>
              <a:rPr lang="en-US" sz="1600" dirty="0" err="1">
                <a:solidFill>
                  <a:schemeClr val="bg1"/>
                </a:solidFill>
              </a:rPr>
              <a:t>Beginn</a:t>
            </a:r>
            <a:r>
              <a:rPr lang="en-US" sz="1600" dirty="0">
                <a:solidFill>
                  <a:schemeClr val="bg1"/>
                </a:solidFill>
              </a:rPr>
              <a:t> des </a:t>
            </a:r>
            <a:r>
              <a:rPr lang="en-US" sz="1600" dirty="0" err="1">
                <a:solidFill>
                  <a:schemeClr val="bg1"/>
                </a:solidFill>
              </a:rPr>
              <a:t>Unterrichts</a:t>
            </a:r>
            <a:r>
              <a:rPr lang="en-US" sz="1600" dirty="0">
                <a:solidFill>
                  <a:schemeClr val="bg1"/>
                </a:solidFill>
              </a:rPr>
              <a:t> </a:t>
            </a:r>
            <a:r>
              <a:rPr lang="en-US" sz="1600" dirty="0" err="1">
                <a:solidFill>
                  <a:schemeClr val="bg1"/>
                </a:solidFill>
              </a:rPr>
              <a:t>mitzuteilen</a:t>
            </a:r>
            <a:r>
              <a:rPr lang="en-US" sz="1600" dirty="0">
                <a:solidFill>
                  <a:schemeClr val="bg1"/>
                </a:solidFill>
              </a:rPr>
              <a:t>, </a:t>
            </a:r>
            <a:r>
              <a:rPr lang="en-US" sz="1600" dirty="0" err="1">
                <a:solidFill>
                  <a:schemeClr val="bg1"/>
                </a:solidFill>
              </a:rPr>
              <a:t>dass</a:t>
            </a:r>
            <a:r>
              <a:rPr lang="en-US" sz="1600" dirty="0">
                <a:solidFill>
                  <a:schemeClr val="bg1"/>
                </a:solidFill>
              </a:rPr>
              <a:t> </a:t>
            </a:r>
            <a:r>
              <a:rPr lang="en-US" sz="1600" dirty="0" err="1">
                <a:solidFill>
                  <a:schemeClr val="bg1"/>
                </a:solidFill>
              </a:rPr>
              <a:t>sie</a:t>
            </a:r>
            <a:r>
              <a:rPr lang="en-US" sz="1600" dirty="0">
                <a:solidFill>
                  <a:schemeClr val="bg1"/>
                </a:solidFill>
              </a:rPr>
              <a:t> </a:t>
            </a:r>
            <a:r>
              <a:rPr lang="en-US" sz="1600" dirty="0" err="1">
                <a:solidFill>
                  <a:schemeClr val="bg1"/>
                </a:solidFill>
              </a:rPr>
              <a:t>früher</a:t>
            </a:r>
            <a:r>
              <a:rPr lang="en-US" sz="1600" dirty="0">
                <a:solidFill>
                  <a:schemeClr val="bg1"/>
                </a:solidFill>
              </a:rPr>
              <a:t> </a:t>
            </a:r>
            <a:r>
              <a:rPr lang="en-US" sz="1600" dirty="0" err="1">
                <a:solidFill>
                  <a:schemeClr val="bg1"/>
                </a:solidFill>
              </a:rPr>
              <a:t>gehen</a:t>
            </a:r>
            <a:r>
              <a:rPr lang="en-US" sz="1600" dirty="0">
                <a:solidFill>
                  <a:schemeClr val="bg1"/>
                </a:solidFill>
              </a:rPr>
              <a:t> </a:t>
            </a:r>
            <a:r>
              <a:rPr lang="en-US" sz="1600" dirty="0" err="1">
                <a:solidFill>
                  <a:schemeClr val="bg1"/>
                </a:solidFill>
              </a:rPr>
              <a:t>müssen</a:t>
            </a:r>
            <a:r>
              <a:rPr lang="en-US" sz="1600" dirty="0">
                <a:solidFill>
                  <a:schemeClr val="bg1"/>
                </a:solidFill>
              </a:rPr>
              <a:t>. Sie </a:t>
            </a:r>
            <a:r>
              <a:rPr lang="en-US" sz="1600" dirty="0" err="1">
                <a:solidFill>
                  <a:schemeClr val="bg1"/>
                </a:solidFill>
              </a:rPr>
              <a:t>sind</a:t>
            </a:r>
            <a:r>
              <a:rPr lang="en-US" sz="1600" dirty="0">
                <a:solidFill>
                  <a:schemeClr val="bg1"/>
                </a:solidFill>
              </a:rPr>
              <a:t> </a:t>
            </a:r>
            <a:r>
              <a:rPr lang="en-US" sz="1600" dirty="0" err="1">
                <a:solidFill>
                  <a:schemeClr val="bg1"/>
                </a:solidFill>
              </a:rPr>
              <a:t>dafür</a:t>
            </a:r>
            <a:r>
              <a:rPr lang="en-US" sz="1600" dirty="0">
                <a:solidFill>
                  <a:schemeClr val="bg1"/>
                </a:solidFill>
              </a:rPr>
              <a:t> </a:t>
            </a:r>
            <a:r>
              <a:rPr lang="en-US" sz="1600" dirty="0" err="1">
                <a:solidFill>
                  <a:schemeClr val="bg1"/>
                </a:solidFill>
              </a:rPr>
              <a:t>verantwortlich</a:t>
            </a:r>
            <a:r>
              <a:rPr lang="en-US" sz="1600" dirty="0">
                <a:solidFill>
                  <a:schemeClr val="bg1"/>
                </a:solidFill>
              </a:rPr>
              <a:t>, alle </a:t>
            </a:r>
            <a:r>
              <a:rPr lang="en-US" sz="1600" dirty="0" err="1">
                <a:solidFill>
                  <a:schemeClr val="bg1"/>
                </a:solidFill>
              </a:rPr>
              <a:t>verpassten</a:t>
            </a:r>
            <a:r>
              <a:rPr lang="en-US" sz="1600" dirty="0">
                <a:solidFill>
                  <a:schemeClr val="bg1"/>
                </a:solidFill>
              </a:rPr>
              <a:t> </a:t>
            </a:r>
            <a:r>
              <a:rPr lang="en-US" sz="1600" dirty="0" err="1">
                <a:solidFill>
                  <a:schemeClr val="bg1"/>
                </a:solidFill>
              </a:rPr>
              <a:t>Arbeiten</a:t>
            </a:r>
            <a:r>
              <a:rPr lang="en-US" sz="1600" dirty="0">
                <a:solidFill>
                  <a:schemeClr val="bg1"/>
                </a:solidFill>
              </a:rPr>
              <a:t> </a:t>
            </a:r>
            <a:r>
              <a:rPr lang="en-US" sz="1600" dirty="0" err="1">
                <a:solidFill>
                  <a:schemeClr val="bg1"/>
                </a:solidFill>
              </a:rPr>
              <a:t>nachzuholen</a:t>
            </a:r>
            <a:r>
              <a:rPr lang="en-US" sz="1600" dirty="0">
                <a:solidFill>
                  <a:schemeClr val="bg1"/>
                </a:solidFill>
              </a:rPr>
              <a:t> und </a:t>
            </a:r>
            <a:r>
              <a:rPr lang="en-US" sz="1600" dirty="0" err="1">
                <a:solidFill>
                  <a:schemeClr val="bg1"/>
                </a:solidFill>
              </a:rPr>
              <a:t>nach</a:t>
            </a:r>
            <a:r>
              <a:rPr lang="en-US" sz="1600" dirty="0">
                <a:solidFill>
                  <a:schemeClr val="bg1"/>
                </a:solidFill>
              </a:rPr>
              <a:t> </a:t>
            </a:r>
            <a:r>
              <a:rPr lang="en-US" sz="1600" dirty="0" err="1">
                <a:solidFill>
                  <a:schemeClr val="bg1"/>
                </a:solidFill>
              </a:rPr>
              <a:t>Hausaufgaben</a:t>
            </a:r>
            <a:r>
              <a:rPr lang="en-US" sz="1600" dirty="0">
                <a:solidFill>
                  <a:schemeClr val="bg1"/>
                </a:solidFill>
              </a:rPr>
              <a:t> </a:t>
            </a:r>
            <a:r>
              <a:rPr lang="en-US" sz="1600" dirty="0" err="1">
                <a:solidFill>
                  <a:schemeClr val="bg1"/>
                </a:solidFill>
              </a:rPr>
              <a:t>zu</a:t>
            </a:r>
            <a:r>
              <a:rPr lang="en-US" sz="1600" dirty="0">
                <a:solidFill>
                  <a:schemeClr val="bg1"/>
                </a:solidFill>
              </a:rPr>
              <a:t> </a:t>
            </a:r>
            <a:r>
              <a:rPr lang="en-US" sz="1600" dirty="0" err="1">
                <a:solidFill>
                  <a:schemeClr val="bg1"/>
                </a:solidFill>
              </a:rPr>
              <a:t>fragen</a:t>
            </a:r>
            <a:r>
              <a:rPr lang="en-US" sz="1600" dirty="0">
                <a:solidFill>
                  <a:schemeClr val="bg1"/>
                </a:solidFill>
              </a:rPr>
              <a:t>. / </a:t>
            </a:r>
            <a:r>
              <a:rPr lang="en-US" sz="1600" dirty="0"/>
              <a:t>Teachers will be informed about early dismissals for games. Students are responsible to tell their teacher before the start of class that they will need to leave early. They will be responsible for making up all the missed work and ask about homework.</a:t>
            </a:r>
            <a:endParaRPr lang="en-US" sz="16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err="1">
                <a:solidFill>
                  <a:srgbClr val="5F5F5F"/>
                </a:solidFill>
              </a:rPr>
              <a:t>Spielplan</a:t>
            </a:r>
            <a:r>
              <a:rPr lang="en-US" sz="3200" dirty="0">
                <a:solidFill>
                  <a:srgbClr val="5F5F5F"/>
                </a:solidFill>
              </a:rPr>
              <a:t>/ Game Schedule</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spTree>
    <p:extLst>
      <p:ext uri="{BB962C8B-B14F-4D97-AF65-F5344CB8AC3E}">
        <p14:creationId xmlns:p14="http://schemas.microsoft.com/office/powerpoint/2010/main" val="1519137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Autofit/>
          </a:bodyPr>
          <a:lstStyle/>
          <a:p>
            <a:pPr algn="l"/>
            <a:r>
              <a:rPr lang="en-US" sz="2000" dirty="0">
                <a:solidFill>
                  <a:schemeClr val="bg1"/>
                </a:solidFill>
              </a:rPr>
              <a:t>Die </a:t>
            </a:r>
            <a:r>
              <a:rPr lang="en-US" sz="2000" dirty="0" err="1">
                <a:solidFill>
                  <a:schemeClr val="bg1"/>
                </a:solidFill>
              </a:rPr>
              <a:t>Mannschaften</a:t>
            </a:r>
            <a:r>
              <a:rPr lang="en-US" sz="2000" dirty="0">
                <a:solidFill>
                  <a:schemeClr val="bg1"/>
                </a:solidFill>
              </a:rPr>
              <a:t> von Volleyball, Basketball, Co-Ed Volleyball </a:t>
            </a:r>
            <a:r>
              <a:rPr lang="en-US" sz="2000" dirty="0" err="1">
                <a:solidFill>
                  <a:schemeClr val="bg1"/>
                </a:solidFill>
              </a:rPr>
              <a:t>gehören</a:t>
            </a:r>
            <a:r>
              <a:rPr lang="en-US" sz="2000" dirty="0">
                <a:solidFill>
                  <a:schemeClr val="bg1"/>
                </a:solidFill>
              </a:rPr>
              <a:t> alle </a:t>
            </a:r>
            <a:r>
              <a:rPr lang="en-US" sz="2000" dirty="0" err="1">
                <a:solidFill>
                  <a:schemeClr val="bg1"/>
                </a:solidFill>
              </a:rPr>
              <a:t>zur</a:t>
            </a:r>
            <a:r>
              <a:rPr lang="en-US" sz="2000" dirty="0">
                <a:solidFill>
                  <a:schemeClr val="bg1"/>
                </a:solidFill>
              </a:rPr>
              <a:t> ISSAC </a:t>
            </a:r>
            <a:r>
              <a:rPr lang="en-US" sz="2000" dirty="0" err="1">
                <a:solidFill>
                  <a:schemeClr val="bg1"/>
                </a:solidFill>
              </a:rPr>
              <a:t>liga</a:t>
            </a:r>
            <a:r>
              <a:rPr lang="en-US" sz="2000" dirty="0">
                <a:solidFill>
                  <a:schemeClr val="bg1"/>
                </a:solidFill>
              </a:rPr>
              <a:t>./ </a:t>
            </a:r>
            <a:r>
              <a:rPr lang="en-US" sz="2000" dirty="0"/>
              <a:t>The teams for volleyball, basketball, co-ed volleyball all belong to the ISSAC league.</a:t>
            </a:r>
            <a:br>
              <a:rPr lang="en-US" sz="2000" dirty="0"/>
            </a:br>
            <a:br>
              <a:rPr lang="en-US" sz="2000" dirty="0"/>
            </a:br>
            <a:r>
              <a:rPr lang="en-US" sz="2000" dirty="0">
                <a:solidFill>
                  <a:schemeClr val="bg1"/>
                </a:solidFill>
              </a:rPr>
              <a:t>Teams die </a:t>
            </a:r>
            <a:r>
              <a:rPr lang="en-US" sz="2000" dirty="0" err="1">
                <a:solidFill>
                  <a:schemeClr val="bg1"/>
                </a:solidFill>
              </a:rPr>
              <a:t>zur</a:t>
            </a:r>
            <a:r>
              <a:rPr lang="en-US" sz="2000" dirty="0">
                <a:solidFill>
                  <a:schemeClr val="bg1"/>
                </a:solidFill>
              </a:rPr>
              <a:t> Liga </a:t>
            </a:r>
            <a:r>
              <a:rPr lang="en-US" sz="2000" dirty="0" err="1">
                <a:solidFill>
                  <a:schemeClr val="bg1"/>
                </a:solidFill>
              </a:rPr>
              <a:t>gehören</a:t>
            </a:r>
            <a:r>
              <a:rPr lang="en-US" sz="2000" dirty="0">
                <a:solidFill>
                  <a:schemeClr val="bg1"/>
                </a:solidFill>
              </a:rPr>
              <a:t>: </a:t>
            </a:r>
            <a:br>
              <a:rPr lang="en-US" sz="2000" dirty="0"/>
            </a:br>
            <a:r>
              <a:rPr lang="en-US" sz="2000" dirty="0"/>
              <a:t>Teams that belong to the league:</a:t>
            </a:r>
            <a:br>
              <a:rPr lang="en-US" sz="1600" dirty="0"/>
            </a:br>
            <a:br>
              <a:rPr lang="en-US" sz="1600" dirty="0"/>
            </a:br>
            <a:r>
              <a:rPr lang="en-US" sz="1600" dirty="0"/>
              <a:t> </a:t>
            </a:r>
            <a:br>
              <a:rPr lang="en-US" sz="1600" dirty="0"/>
            </a:br>
            <a:br>
              <a:rPr lang="en-US" sz="1600" dirty="0"/>
            </a:br>
            <a:br>
              <a:rPr lang="en-US" sz="2000" dirty="0"/>
            </a:br>
            <a:br>
              <a:rPr lang="en-US" sz="2000" dirty="0"/>
            </a:br>
            <a:br>
              <a:rPr lang="en-US" sz="2000" dirty="0">
                <a:solidFill>
                  <a:schemeClr val="bg1"/>
                </a:solidFill>
              </a:rPr>
            </a:br>
            <a:br>
              <a:rPr lang="en-US" sz="2000" dirty="0">
                <a:solidFill>
                  <a:schemeClr val="bg1"/>
                </a:solidFill>
              </a:rPr>
            </a:br>
            <a:endParaRPr lang="en-US" sz="20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ISSAC League</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graphicFrame>
        <p:nvGraphicFramePr>
          <p:cNvPr id="4" name="Table 3">
            <a:extLst>
              <a:ext uri="{FF2B5EF4-FFF2-40B4-BE49-F238E27FC236}">
                <a16:creationId xmlns:a16="http://schemas.microsoft.com/office/drawing/2014/main" id="{F615EB11-A7B1-2E98-0B4E-66A54991F5F6}"/>
              </a:ext>
            </a:extLst>
          </p:cNvPr>
          <p:cNvGraphicFramePr>
            <a:graphicFrameLocks noGrp="1"/>
          </p:cNvGraphicFramePr>
          <p:nvPr>
            <p:extLst>
              <p:ext uri="{D42A27DB-BD31-4B8C-83A1-F6EECF244321}">
                <p14:modId xmlns:p14="http://schemas.microsoft.com/office/powerpoint/2010/main" val="2852231179"/>
              </p:ext>
            </p:extLst>
          </p:nvPr>
        </p:nvGraphicFramePr>
        <p:xfrm>
          <a:off x="1524000" y="3566160"/>
          <a:ext cx="6096000" cy="22250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526930867"/>
                    </a:ext>
                  </a:extLst>
                </a:gridCol>
                <a:gridCol w="2032000">
                  <a:extLst>
                    <a:ext uri="{9D8B030D-6E8A-4147-A177-3AD203B41FA5}">
                      <a16:colId xmlns:a16="http://schemas.microsoft.com/office/drawing/2014/main" val="3883673711"/>
                    </a:ext>
                  </a:extLst>
                </a:gridCol>
                <a:gridCol w="2032000">
                  <a:extLst>
                    <a:ext uri="{9D8B030D-6E8A-4147-A177-3AD203B41FA5}">
                      <a16:colId xmlns:a16="http://schemas.microsoft.com/office/drawing/2014/main" val="1919197824"/>
                    </a:ext>
                  </a:extLst>
                </a:gridCol>
              </a:tblGrid>
              <a:tr h="370840">
                <a:tc>
                  <a:txBody>
                    <a:bodyPr/>
                    <a:lstStyle/>
                    <a:p>
                      <a:r>
                        <a:rPr lang="en-US" dirty="0"/>
                        <a:t>Schools</a:t>
                      </a:r>
                    </a:p>
                  </a:txBody>
                  <a:tcPr/>
                </a:tc>
                <a:tc>
                  <a:txBody>
                    <a:bodyPr/>
                    <a:lstStyle/>
                    <a:p>
                      <a:r>
                        <a:rPr lang="en-US" dirty="0"/>
                        <a:t>Schools</a:t>
                      </a:r>
                    </a:p>
                  </a:txBody>
                  <a:tcPr/>
                </a:tc>
                <a:tc>
                  <a:txBody>
                    <a:bodyPr/>
                    <a:lstStyle/>
                    <a:p>
                      <a:r>
                        <a:rPr lang="en-US" dirty="0"/>
                        <a:t>Schools</a:t>
                      </a:r>
                    </a:p>
                  </a:txBody>
                  <a:tcPr/>
                </a:tc>
                <a:extLst>
                  <a:ext uri="{0D108BD9-81ED-4DB2-BD59-A6C34878D82A}">
                    <a16:rowId xmlns:a16="http://schemas.microsoft.com/office/drawing/2014/main" val="3769712897"/>
                  </a:ext>
                </a:extLst>
              </a:tr>
              <a:tr h="370840">
                <a:tc>
                  <a:txBody>
                    <a:bodyPr/>
                    <a:lstStyle/>
                    <a:p>
                      <a:r>
                        <a:rPr lang="en-US" dirty="0"/>
                        <a:t>Lab School</a:t>
                      </a:r>
                    </a:p>
                  </a:txBody>
                  <a:tcPr/>
                </a:tc>
                <a:tc>
                  <a:txBody>
                    <a:bodyPr/>
                    <a:lstStyle/>
                    <a:p>
                      <a:r>
                        <a:rPr lang="en-US" dirty="0"/>
                        <a:t>British School</a:t>
                      </a:r>
                    </a:p>
                  </a:txBody>
                  <a:tcPr/>
                </a:tc>
                <a:tc>
                  <a:txBody>
                    <a:bodyPr/>
                    <a:lstStyle/>
                    <a:p>
                      <a:r>
                        <a:rPr lang="en-US" dirty="0"/>
                        <a:t>French School</a:t>
                      </a:r>
                    </a:p>
                  </a:txBody>
                  <a:tcPr/>
                </a:tc>
                <a:extLst>
                  <a:ext uri="{0D108BD9-81ED-4DB2-BD59-A6C34878D82A}">
                    <a16:rowId xmlns:a16="http://schemas.microsoft.com/office/drawing/2014/main" val="496795684"/>
                  </a:ext>
                </a:extLst>
              </a:tr>
              <a:tr h="370840">
                <a:tc>
                  <a:txBody>
                    <a:bodyPr/>
                    <a:lstStyle/>
                    <a:p>
                      <a:r>
                        <a:rPr lang="en-US" dirty="0"/>
                        <a:t>BASIS McLean</a:t>
                      </a:r>
                    </a:p>
                  </a:txBody>
                  <a:tcPr/>
                </a:tc>
                <a:tc>
                  <a:txBody>
                    <a:bodyPr/>
                    <a:lstStyle/>
                    <a:p>
                      <a:r>
                        <a:rPr lang="en-US" dirty="0"/>
                        <a:t>Siena</a:t>
                      </a:r>
                    </a:p>
                  </a:txBody>
                  <a:tcPr/>
                </a:tc>
                <a:tc>
                  <a:txBody>
                    <a:bodyPr/>
                    <a:lstStyle/>
                    <a:p>
                      <a:r>
                        <a:rPr lang="en-US" dirty="0"/>
                        <a:t>Barrie</a:t>
                      </a:r>
                    </a:p>
                  </a:txBody>
                  <a:tcPr/>
                </a:tc>
                <a:extLst>
                  <a:ext uri="{0D108BD9-81ED-4DB2-BD59-A6C34878D82A}">
                    <a16:rowId xmlns:a16="http://schemas.microsoft.com/office/drawing/2014/main" val="2887834552"/>
                  </a:ext>
                </a:extLst>
              </a:tr>
              <a:tr h="370840">
                <a:tc>
                  <a:txBody>
                    <a:bodyPr/>
                    <a:lstStyle/>
                    <a:p>
                      <a:r>
                        <a:rPr lang="en-US" dirty="0"/>
                        <a:t>Chelsea</a:t>
                      </a:r>
                    </a:p>
                  </a:txBody>
                  <a:tcPr/>
                </a:tc>
                <a:tc>
                  <a:txBody>
                    <a:bodyPr/>
                    <a:lstStyle/>
                    <a:p>
                      <a:r>
                        <a:rPr lang="en-US" dirty="0"/>
                        <a:t>Commonwealth</a:t>
                      </a:r>
                    </a:p>
                  </a:txBody>
                  <a:tcPr/>
                </a:tc>
                <a:tc>
                  <a:txBody>
                    <a:bodyPr/>
                    <a:lstStyle/>
                    <a:p>
                      <a:r>
                        <a:rPr lang="en-US" dirty="0"/>
                        <a:t>Cornerstone</a:t>
                      </a:r>
                    </a:p>
                  </a:txBody>
                  <a:tcPr/>
                </a:tc>
                <a:extLst>
                  <a:ext uri="{0D108BD9-81ED-4DB2-BD59-A6C34878D82A}">
                    <a16:rowId xmlns:a16="http://schemas.microsoft.com/office/drawing/2014/main" val="2853506635"/>
                  </a:ext>
                </a:extLst>
              </a:tr>
              <a:tr h="370840">
                <a:tc>
                  <a:txBody>
                    <a:bodyPr/>
                    <a:lstStyle/>
                    <a:p>
                      <a:r>
                        <a:rPr lang="en-US" dirty="0"/>
                        <a:t>Living Water</a:t>
                      </a:r>
                    </a:p>
                  </a:txBody>
                  <a:tcPr/>
                </a:tc>
                <a:tc>
                  <a:txBody>
                    <a:bodyPr/>
                    <a:lstStyle/>
                    <a:p>
                      <a:r>
                        <a:rPr lang="en-US" dirty="0" err="1"/>
                        <a:t>Ideavention</a:t>
                      </a:r>
                      <a:endParaRPr lang="en-US" dirty="0"/>
                    </a:p>
                  </a:txBody>
                  <a:tcPr/>
                </a:tc>
                <a:tc>
                  <a:txBody>
                    <a:bodyPr/>
                    <a:lstStyle/>
                    <a:p>
                      <a:r>
                        <a:rPr lang="en-US" dirty="0"/>
                        <a:t>Berman</a:t>
                      </a:r>
                    </a:p>
                  </a:txBody>
                  <a:tcPr/>
                </a:tc>
                <a:extLst>
                  <a:ext uri="{0D108BD9-81ED-4DB2-BD59-A6C34878D82A}">
                    <a16:rowId xmlns:a16="http://schemas.microsoft.com/office/drawing/2014/main" val="3438466406"/>
                  </a:ext>
                </a:extLst>
              </a:tr>
              <a:tr h="370840">
                <a:tc>
                  <a:txBody>
                    <a:bodyPr/>
                    <a:lstStyle/>
                    <a:p>
                      <a:r>
                        <a:rPr lang="en-US" dirty="0"/>
                        <a:t>Yeshiva</a:t>
                      </a:r>
                    </a:p>
                  </a:txBody>
                  <a:tcPr/>
                </a:tc>
                <a:tc>
                  <a:txBody>
                    <a:bodyPr/>
                    <a:lstStyle/>
                    <a:p>
                      <a:r>
                        <a:rPr lang="en-US" dirty="0"/>
                        <a:t>Loudon School</a:t>
                      </a:r>
                    </a:p>
                  </a:txBody>
                  <a:tcPr/>
                </a:tc>
                <a:tc>
                  <a:txBody>
                    <a:bodyPr/>
                    <a:lstStyle/>
                    <a:p>
                      <a:r>
                        <a:rPr lang="en-US" dirty="0"/>
                        <a:t>New School</a:t>
                      </a:r>
                    </a:p>
                  </a:txBody>
                  <a:tcPr/>
                </a:tc>
                <a:extLst>
                  <a:ext uri="{0D108BD9-81ED-4DB2-BD59-A6C34878D82A}">
                    <a16:rowId xmlns:a16="http://schemas.microsoft.com/office/drawing/2014/main" val="2331884018"/>
                  </a:ext>
                </a:extLst>
              </a:tr>
            </a:tbl>
          </a:graphicData>
        </a:graphic>
      </p:graphicFrame>
    </p:spTree>
    <p:extLst>
      <p:ext uri="{BB962C8B-B14F-4D97-AF65-F5344CB8AC3E}">
        <p14:creationId xmlns:p14="http://schemas.microsoft.com/office/powerpoint/2010/main" val="1383144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rmAutofit/>
          </a:bodyPr>
          <a:lstStyle/>
          <a:p>
            <a:pPr algn="l"/>
            <a:r>
              <a:rPr lang="en-US" sz="1600" dirty="0">
                <a:solidFill>
                  <a:schemeClr val="bg1"/>
                </a:solidFill>
              </a:rPr>
              <a:t>Die </a:t>
            </a:r>
            <a:r>
              <a:rPr lang="en-US" sz="1600" dirty="0" err="1">
                <a:solidFill>
                  <a:schemeClr val="bg1"/>
                </a:solidFill>
              </a:rPr>
              <a:t>folgende</a:t>
            </a:r>
            <a:r>
              <a:rPr lang="en-US" sz="1600" dirty="0">
                <a:solidFill>
                  <a:schemeClr val="bg1"/>
                </a:solidFill>
              </a:rPr>
              <a:t> </a:t>
            </a:r>
            <a:r>
              <a:rPr lang="en-US" sz="1600" dirty="0" err="1">
                <a:solidFill>
                  <a:schemeClr val="bg1"/>
                </a:solidFill>
              </a:rPr>
              <a:t>Ausrüstung</a:t>
            </a:r>
            <a:r>
              <a:rPr lang="en-US" sz="1600" dirty="0">
                <a:solidFill>
                  <a:schemeClr val="bg1"/>
                </a:solidFill>
              </a:rPr>
              <a:t> </a:t>
            </a:r>
            <a:r>
              <a:rPr lang="en-US" sz="1600" dirty="0" err="1">
                <a:solidFill>
                  <a:schemeClr val="bg1"/>
                </a:solidFill>
              </a:rPr>
              <a:t>wird</a:t>
            </a:r>
            <a:r>
              <a:rPr lang="en-US" sz="1600" dirty="0">
                <a:solidFill>
                  <a:schemeClr val="bg1"/>
                </a:solidFill>
              </a:rPr>
              <a:t> von den </a:t>
            </a:r>
            <a:r>
              <a:rPr lang="en-US" sz="1600" dirty="0" err="1">
                <a:solidFill>
                  <a:schemeClr val="bg1"/>
                </a:solidFill>
              </a:rPr>
              <a:t>Sportlern</a:t>
            </a:r>
            <a:r>
              <a:rPr lang="en-US" sz="1600" dirty="0">
                <a:solidFill>
                  <a:schemeClr val="bg1"/>
                </a:solidFill>
              </a:rPr>
              <a:t> für die </a:t>
            </a:r>
            <a:r>
              <a:rPr lang="en-US" sz="1600" dirty="0" err="1">
                <a:solidFill>
                  <a:schemeClr val="bg1"/>
                </a:solidFill>
              </a:rPr>
              <a:t>einzelnen</a:t>
            </a:r>
            <a:r>
              <a:rPr lang="en-US" sz="1600" dirty="0">
                <a:solidFill>
                  <a:schemeClr val="bg1"/>
                </a:solidFill>
              </a:rPr>
              <a:t> </a:t>
            </a:r>
            <a:r>
              <a:rPr lang="en-US" sz="1600" dirty="0" err="1">
                <a:solidFill>
                  <a:schemeClr val="bg1"/>
                </a:solidFill>
              </a:rPr>
              <a:t>Sportmannschaften</a:t>
            </a:r>
            <a:r>
              <a:rPr lang="en-US" sz="1600" dirty="0">
                <a:solidFill>
                  <a:schemeClr val="bg1"/>
                </a:solidFill>
              </a:rPr>
              <a:t> </a:t>
            </a:r>
            <a:r>
              <a:rPr lang="en-US" sz="1600" dirty="0" err="1">
                <a:solidFill>
                  <a:schemeClr val="bg1"/>
                </a:solidFill>
              </a:rPr>
              <a:t>benötigt</a:t>
            </a:r>
            <a:r>
              <a:rPr lang="en-US" sz="1600" dirty="0">
                <a:solidFill>
                  <a:schemeClr val="bg1"/>
                </a:solidFill>
              </a:rPr>
              <a:t>. Bitte </a:t>
            </a:r>
            <a:r>
              <a:rPr lang="en-US" sz="1600" dirty="0" err="1">
                <a:solidFill>
                  <a:schemeClr val="bg1"/>
                </a:solidFill>
              </a:rPr>
              <a:t>vergewissern</a:t>
            </a:r>
            <a:r>
              <a:rPr lang="en-US" sz="1600" dirty="0">
                <a:solidFill>
                  <a:schemeClr val="bg1"/>
                </a:solidFill>
              </a:rPr>
              <a:t> Sie </a:t>
            </a:r>
            <a:r>
              <a:rPr lang="en-US" sz="1600" dirty="0" err="1">
                <a:solidFill>
                  <a:schemeClr val="bg1"/>
                </a:solidFill>
              </a:rPr>
              <a:t>sich</a:t>
            </a:r>
            <a:r>
              <a:rPr lang="en-US" sz="1600" dirty="0">
                <a:solidFill>
                  <a:schemeClr val="bg1"/>
                </a:solidFill>
              </a:rPr>
              <a:t>, </a:t>
            </a:r>
            <a:r>
              <a:rPr lang="en-US" sz="1600" dirty="0" err="1">
                <a:solidFill>
                  <a:schemeClr val="bg1"/>
                </a:solidFill>
              </a:rPr>
              <a:t>dass</a:t>
            </a:r>
            <a:r>
              <a:rPr lang="en-US" sz="1600" dirty="0">
                <a:solidFill>
                  <a:schemeClr val="bg1"/>
                </a:solidFill>
              </a:rPr>
              <a:t> </a:t>
            </a:r>
            <a:r>
              <a:rPr lang="en-US" sz="1600" dirty="0" err="1">
                <a:solidFill>
                  <a:schemeClr val="bg1"/>
                </a:solidFill>
              </a:rPr>
              <a:t>Ihr</a:t>
            </a:r>
            <a:r>
              <a:rPr lang="en-US" sz="1600" dirty="0">
                <a:solidFill>
                  <a:schemeClr val="bg1"/>
                </a:solidFill>
              </a:rPr>
              <a:t> </a:t>
            </a:r>
            <a:r>
              <a:rPr lang="en-US" sz="1600" dirty="0" err="1">
                <a:solidFill>
                  <a:schemeClr val="bg1"/>
                </a:solidFill>
              </a:rPr>
              <a:t>Sportler</a:t>
            </a:r>
            <a:r>
              <a:rPr lang="en-US" sz="1600" dirty="0">
                <a:solidFill>
                  <a:schemeClr val="bg1"/>
                </a:solidFill>
              </a:rPr>
              <a:t> das </a:t>
            </a:r>
            <a:r>
              <a:rPr lang="en-US" sz="1600" dirty="0" err="1">
                <a:solidFill>
                  <a:schemeClr val="bg1"/>
                </a:solidFill>
              </a:rPr>
              <a:t>erforderliche</a:t>
            </a:r>
            <a:r>
              <a:rPr lang="en-US" sz="1600" dirty="0">
                <a:solidFill>
                  <a:schemeClr val="bg1"/>
                </a:solidFill>
              </a:rPr>
              <a:t> Material hat. Alle </a:t>
            </a:r>
            <a:r>
              <a:rPr lang="en-US" sz="1600" dirty="0" err="1">
                <a:solidFill>
                  <a:schemeClr val="bg1"/>
                </a:solidFill>
              </a:rPr>
              <a:t>Teilnehmer</a:t>
            </a:r>
            <a:r>
              <a:rPr lang="en-US" sz="1600" dirty="0">
                <a:solidFill>
                  <a:schemeClr val="bg1"/>
                </a:solidFill>
              </a:rPr>
              <a:t> </a:t>
            </a:r>
            <a:r>
              <a:rPr lang="en-US" sz="1600" dirty="0" err="1">
                <a:solidFill>
                  <a:schemeClr val="bg1"/>
                </a:solidFill>
              </a:rPr>
              <a:t>müssen</a:t>
            </a:r>
            <a:r>
              <a:rPr lang="en-US" sz="1600" dirty="0">
                <a:solidFill>
                  <a:schemeClr val="bg1"/>
                </a:solidFill>
              </a:rPr>
              <a:t> die </a:t>
            </a:r>
            <a:r>
              <a:rPr lang="en-US" sz="1600" dirty="0" err="1">
                <a:solidFill>
                  <a:schemeClr val="bg1"/>
                </a:solidFill>
              </a:rPr>
              <a:t>Mannschaftsuniformen</a:t>
            </a:r>
            <a:r>
              <a:rPr lang="en-US" sz="1600" dirty="0">
                <a:solidFill>
                  <a:schemeClr val="bg1"/>
                </a:solidFill>
              </a:rPr>
              <a:t> </a:t>
            </a:r>
            <a:r>
              <a:rPr lang="en-US" sz="1600" dirty="0" err="1">
                <a:solidFill>
                  <a:schemeClr val="bg1"/>
                </a:solidFill>
              </a:rPr>
              <a:t>kaufen</a:t>
            </a:r>
            <a:r>
              <a:rPr lang="en-US" sz="1600" dirty="0">
                <a:solidFill>
                  <a:schemeClr val="bg1"/>
                </a:solidFill>
              </a:rPr>
              <a:t>. </a:t>
            </a:r>
            <a:r>
              <a:rPr lang="en-US" sz="1600" dirty="0" err="1">
                <a:solidFill>
                  <a:schemeClr val="bg1"/>
                </a:solidFill>
              </a:rPr>
              <a:t>Wenn</a:t>
            </a:r>
            <a:r>
              <a:rPr lang="en-US" sz="1600" dirty="0">
                <a:solidFill>
                  <a:schemeClr val="bg1"/>
                </a:solidFill>
              </a:rPr>
              <a:t> der </a:t>
            </a:r>
            <a:r>
              <a:rPr lang="en-US" sz="1600" dirty="0" err="1">
                <a:solidFill>
                  <a:schemeClr val="bg1"/>
                </a:solidFill>
              </a:rPr>
              <a:t>Sportler</a:t>
            </a:r>
            <a:r>
              <a:rPr lang="en-US" sz="1600" dirty="0">
                <a:solidFill>
                  <a:schemeClr val="bg1"/>
                </a:solidFill>
              </a:rPr>
              <a:t> in </a:t>
            </a:r>
            <a:r>
              <a:rPr lang="en-US" sz="1600" dirty="0" err="1">
                <a:solidFill>
                  <a:schemeClr val="bg1"/>
                </a:solidFill>
              </a:rPr>
              <a:t>jeder</a:t>
            </a:r>
            <a:r>
              <a:rPr lang="en-US" sz="1600" dirty="0">
                <a:solidFill>
                  <a:schemeClr val="bg1"/>
                </a:solidFill>
              </a:rPr>
              <a:t> Saison an </a:t>
            </a:r>
            <a:r>
              <a:rPr lang="en-US" sz="1600" dirty="0" err="1">
                <a:solidFill>
                  <a:schemeClr val="bg1"/>
                </a:solidFill>
              </a:rPr>
              <a:t>einer</a:t>
            </a:r>
            <a:r>
              <a:rPr lang="en-US" sz="1600" dirty="0">
                <a:solidFill>
                  <a:schemeClr val="bg1"/>
                </a:solidFill>
              </a:rPr>
              <a:t> </a:t>
            </a:r>
            <a:r>
              <a:rPr lang="en-US" sz="1600" dirty="0" err="1">
                <a:solidFill>
                  <a:schemeClr val="bg1"/>
                </a:solidFill>
              </a:rPr>
              <a:t>Sportart</a:t>
            </a:r>
            <a:r>
              <a:rPr lang="en-US" sz="1600" dirty="0">
                <a:solidFill>
                  <a:schemeClr val="bg1"/>
                </a:solidFill>
              </a:rPr>
              <a:t> </a:t>
            </a:r>
            <a:r>
              <a:rPr lang="en-US" sz="1600" dirty="0" err="1">
                <a:solidFill>
                  <a:schemeClr val="bg1"/>
                </a:solidFill>
              </a:rPr>
              <a:t>teilnimmt</a:t>
            </a:r>
            <a:r>
              <a:rPr lang="en-US" sz="1600" dirty="0">
                <a:solidFill>
                  <a:schemeClr val="bg1"/>
                </a:solidFill>
              </a:rPr>
              <a:t>, </a:t>
            </a:r>
            <a:r>
              <a:rPr lang="en-US" sz="1600" dirty="0" err="1">
                <a:solidFill>
                  <a:schemeClr val="bg1"/>
                </a:solidFill>
              </a:rPr>
              <a:t>benötigt</a:t>
            </a:r>
            <a:r>
              <a:rPr lang="en-US" sz="1600" dirty="0">
                <a:solidFill>
                  <a:schemeClr val="bg1"/>
                </a:solidFill>
              </a:rPr>
              <a:t> er für </a:t>
            </a:r>
            <a:r>
              <a:rPr lang="en-US" sz="1600" dirty="0" err="1">
                <a:solidFill>
                  <a:schemeClr val="bg1"/>
                </a:solidFill>
              </a:rPr>
              <a:t>jede</a:t>
            </a:r>
            <a:r>
              <a:rPr lang="en-US" sz="1600" dirty="0">
                <a:solidFill>
                  <a:schemeClr val="bg1"/>
                </a:solidFill>
              </a:rPr>
              <a:t> </a:t>
            </a:r>
            <a:r>
              <a:rPr lang="en-US" sz="1600" dirty="0" err="1">
                <a:solidFill>
                  <a:schemeClr val="bg1"/>
                </a:solidFill>
              </a:rPr>
              <a:t>Sportart</a:t>
            </a:r>
            <a:r>
              <a:rPr lang="en-US" sz="1600" dirty="0">
                <a:solidFill>
                  <a:schemeClr val="bg1"/>
                </a:solidFill>
              </a:rPr>
              <a:t> </a:t>
            </a:r>
            <a:r>
              <a:rPr lang="en-US" sz="1600" dirty="0" err="1">
                <a:solidFill>
                  <a:schemeClr val="bg1"/>
                </a:solidFill>
              </a:rPr>
              <a:t>eine</a:t>
            </a:r>
            <a:r>
              <a:rPr lang="en-US" sz="1600" dirty="0">
                <a:solidFill>
                  <a:schemeClr val="bg1"/>
                </a:solidFill>
              </a:rPr>
              <a:t> </a:t>
            </a:r>
            <a:r>
              <a:rPr lang="en-US" sz="1600" dirty="0" err="1">
                <a:solidFill>
                  <a:schemeClr val="bg1"/>
                </a:solidFill>
              </a:rPr>
              <a:t>eigene</a:t>
            </a:r>
            <a:r>
              <a:rPr lang="en-US" sz="1600" dirty="0">
                <a:solidFill>
                  <a:schemeClr val="bg1"/>
                </a:solidFill>
              </a:rPr>
              <a:t> Uniform, da es </a:t>
            </a:r>
            <a:r>
              <a:rPr lang="en-US" sz="1600" dirty="0" err="1">
                <a:solidFill>
                  <a:schemeClr val="bg1"/>
                </a:solidFill>
              </a:rPr>
              <a:t>feine</a:t>
            </a:r>
            <a:r>
              <a:rPr lang="en-US" sz="1600" dirty="0">
                <a:solidFill>
                  <a:schemeClr val="bg1"/>
                </a:solidFill>
              </a:rPr>
              <a:t> </a:t>
            </a:r>
            <a:r>
              <a:rPr lang="en-US" sz="1600" dirty="0" err="1">
                <a:solidFill>
                  <a:schemeClr val="bg1"/>
                </a:solidFill>
              </a:rPr>
              <a:t>Unterschiede</a:t>
            </a:r>
            <a:r>
              <a:rPr lang="en-US" sz="1600" dirty="0">
                <a:solidFill>
                  <a:schemeClr val="bg1"/>
                </a:solidFill>
              </a:rPr>
              <a:t> </a:t>
            </a:r>
            <a:r>
              <a:rPr lang="en-US" sz="1600" dirty="0" err="1">
                <a:solidFill>
                  <a:schemeClr val="bg1"/>
                </a:solidFill>
              </a:rPr>
              <a:t>gibt</a:t>
            </a:r>
            <a:r>
              <a:rPr lang="en-US" sz="1600" dirty="0">
                <a:solidFill>
                  <a:schemeClr val="bg1"/>
                </a:solidFill>
              </a:rPr>
              <a:t>. / </a:t>
            </a:r>
            <a:r>
              <a:rPr lang="en-US" sz="1600" dirty="0"/>
              <a:t>The following equipment is required by the athletes for each of the sports teams. Please make sure your athlete has the required material. All participants will be required to purchase the team uniforms. If the athlete is participating in a sport each season, they will need a uniform for each sport they play as they have subtle differences.</a:t>
            </a:r>
            <a:br>
              <a:rPr lang="en-US" sz="3900" dirty="0"/>
            </a:br>
            <a:br>
              <a:rPr lang="en-US" sz="40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endParaRPr lang="en-US" sz="25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Equipment</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graphicFrame>
        <p:nvGraphicFramePr>
          <p:cNvPr id="2" name="Table 1">
            <a:extLst>
              <a:ext uri="{FF2B5EF4-FFF2-40B4-BE49-F238E27FC236}">
                <a16:creationId xmlns:a16="http://schemas.microsoft.com/office/drawing/2014/main" id="{2DA40E45-E577-33F1-2418-42C6A7347210}"/>
              </a:ext>
            </a:extLst>
          </p:cNvPr>
          <p:cNvGraphicFramePr>
            <a:graphicFrameLocks noGrp="1"/>
          </p:cNvGraphicFramePr>
          <p:nvPr>
            <p:extLst>
              <p:ext uri="{D42A27DB-BD31-4B8C-83A1-F6EECF244321}">
                <p14:modId xmlns:p14="http://schemas.microsoft.com/office/powerpoint/2010/main" val="1363140091"/>
              </p:ext>
            </p:extLst>
          </p:nvPr>
        </p:nvGraphicFramePr>
        <p:xfrm>
          <a:off x="1371600" y="3657600"/>
          <a:ext cx="6096000" cy="24942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554804595"/>
                    </a:ext>
                  </a:extLst>
                </a:gridCol>
                <a:gridCol w="3048000">
                  <a:extLst>
                    <a:ext uri="{9D8B030D-6E8A-4147-A177-3AD203B41FA5}">
                      <a16:colId xmlns:a16="http://schemas.microsoft.com/office/drawing/2014/main" val="3258201391"/>
                    </a:ext>
                  </a:extLst>
                </a:gridCol>
              </a:tblGrid>
              <a:tr h="370840">
                <a:tc>
                  <a:txBody>
                    <a:bodyPr/>
                    <a:lstStyle/>
                    <a:p>
                      <a:r>
                        <a:rPr lang="en-US" dirty="0"/>
                        <a:t>Sport</a:t>
                      </a:r>
                    </a:p>
                  </a:txBody>
                  <a:tcPr/>
                </a:tc>
                <a:tc>
                  <a:txBody>
                    <a:bodyPr/>
                    <a:lstStyle/>
                    <a:p>
                      <a:r>
                        <a:rPr lang="en-US" dirty="0"/>
                        <a:t>Equipment</a:t>
                      </a:r>
                    </a:p>
                  </a:txBody>
                  <a:tcPr/>
                </a:tc>
                <a:extLst>
                  <a:ext uri="{0D108BD9-81ED-4DB2-BD59-A6C34878D82A}">
                    <a16:rowId xmlns:a16="http://schemas.microsoft.com/office/drawing/2014/main" val="645885586"/>
                  </a:ext>
                </a:extLst>
              </a:tr>
              <a:tr h="370840">
                <a:tc>
                  <a:txBody>
                    <a:bodyPr/>
                    <a:lstStyle/>
                    <a:p>
                      <a:r>
                        <a:rPr lang="en-US" dirty="0"/>
                        <a:t>Soccer</a:t>
                      </a:r>
                    </a:p>
                  </a:txBody>
                  <a:tcPr/>
                </a:tc>
                <a:tc>
                  <a:txBody>
                    <a:bodyPr/>
                    <a:lstStyle/>
                    <a:p>
                      <a:r>
                        <a:rPr lang="en-US" dirty="0"/>
                        <a:t>Soccer shoes, shin guards</a:t>
                      </a:r>
                    </a:p>
                  </a:txBody>
                  <a:tcPr/>
                </a:tc>
                <a:extLst>
                  <a:ext uri="{0D108BD9-81ED-4DB2-BD59-A6C34878D82A}">
                    <a16:rowId xmlns:a16="http://schemas.microsoft.com/office/drawing/2014/main" val="3971584558"/>
                  </a:ext>
                </a:extLst>
              </a:tr>
              <a:tr h="370840">
                <a:tc>
                  <a:txBody>
                    <a:bodyPr/>
                    <a:lstStyle/>
                    <a:p>
                      <a:r>
                        <a:rPr lang="en-US" dirty="0"/>
                        <a:t>Volleyball</a:t>
                      </a:r>
                    </a:p>
                  </a:txBody>
                  <a:tcPr/>
                </a:tc>
                <a:tc>
                  <a:txBody>
                    <a:bodyPr/>
                    <a:lstStyle/>
                    <a:p>
                      <a:r>
                        <a:rPr lang="en-US" dirty="0"/>
                        <a:t>Knee pads</a:t>
                      </a:r>
                    </a:p>
                  </a:txBody>
                  <a:tcPr/>
                </a:tc>
                <a:extLst>
                  <a:ext uri="{0D108BD9-81ED-4DB2-BD59-A6C34878D82A}">
                    <a16:rowId xmlns:a16="http://schemas.microsoft.com/office/drawing/2014/main" val="379827275"/>
                  </a:ext>
                </a:extLst>
              </a:tr>
              <a:tr h="370840">
                <a:tc>
                  <a:txBody>
                    <a:bodyPr/>
                    <a:lstStyle/>
                    <a:p>
                      <a:r>
                        <a:rPr lang="en-US" dirty="0"/>
                        <a:t>Basketball</a:t>
                      </a:r>
                    </a:p>
                  </a:txBody>
                  <a:tcPr/>
                </a:tc>
                <a:tc>
                  <a:txBody>
                    <a:bodyPr/>
                    <a:lstStyle/>
                    <a:p>
                      <a:endParaRPr lang="en-US" dirty="0"/>
                    </a:p>
                  </a:txBody>
                  <a:tcPr/>
                </a:tc>
                <a:extLst>
                  <a:ext uri="{0D108BD9-81ED-4DB2-BD59-A6C34878D82A}">
                    <a16:rowId xmlns:a16="http://schemas.microsoft.com/office/drawing/2014/main" val="1792381951"/>
                  </a:ext>
                </a:extLst>
              </a:tr>
              <a:tr h="370840">
                <a:tc>
                  <a:txBody>
                    <a:bodyPr/>
                    <a:lstStyle/>
                    <a:p>
                      <a:r>
                        <a:rPr lang="en-US" dirty="0"/>
                        <a:t>Tennis</a:t>
                      </a:r>
                    </a:p>
                  </a:txBody>
                  <a:tcPr/>
                </a:tc>
                <a:tc>
                  <a:txBody>
                    <a:bodyPr/>
                    <a:lstStyle/>
                    <a:p>
                      <a:r>
                        <a:rPr lang="en-US" dirty="0"/>
                        <a:t>Racket, sweat bands, three cases of balls</a:t>
                      </a:r>
                    </a:p>
                  </a:txBody>
                  <a:tcPr/>
                </a:tc>
                <a:extLst>
                  <a:ext uri="{0D108BD9-81ED-4DB2-BD59-A6C34878D82A}">
                    <a16:rowId xmlns:a16="http://schemas.microsoft.com/office/drawing/2014/main" val="1750262239"/>
                  </a:ext>
                </a:extLst>
              </a:tr>
              <a:tr h="370840">
                <a:tc>
                  <a:txBody>
                    <a:bodyPr/>
                    <a:lstStyle/>
                    <a:p>
                      <a:r>
                        <a:rPr lang="en-US" dirty="0"/>
                        <a:t>Track/ Cross country</a:t>
                      </a:r>
                    </a:p>
                  </a:txBody>
                  <a:tcPr/>
                </a:tc>
                <a:tc>
                  <a:txBody>
                    <a:bodyPr/>
                    <a:lstStyle/>
                    <a:p>
                      <a:r>
                        <a:rPr lang="en-US" dirty="0"/>
                        <a:t>Wristwatch </a:t>
                      </a:r>
                    </a:p>
                  </a:txBody>
                  <a:tcPr/>
                </a:tc>
                <a:extLst>
                  <a:ext uri="{0D108BD9-81ED-4DB2-BD59-A6C34878D82A}">
                    <a16:rowId xmlns:a16="http://schemas.microsoft.com/office/drawing/2014/main" val="3620308471"/>
                  </a:ext>
                </a:extLst>
              </a:tr>
            </a:tbl>
          </a:graphicData>
        </a:graphic>
      </p:graphicFrame>
    </p:spTree>
    <p:extLst>
      <p:ext uri="{BB962C8B-B14F-4D97-AF65-F5344CB8AC3E}">
        <p14:creationId xmlns:p14="http://schemas.microsoft.com/office/powerpoint/2010/main" val="2569757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143000"/>
            <a:ext cx="8686800" cy="5562600"/>
          </a:xfrm>
          <a:prstGeom prst="rect">
            <a:avLst/>
          </a:prstGeom>
          <a:solidFill>
            <a:srgbClr val="7276B8"/>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2209800" y="0"/>
            <a:ext cx="5486400" cy="762000"/>
          </a:xfrm>
          <a:prstGeom prst="rect">
            <a:avLst/>
          </a:prstGeom>
          <a:solidFill>
            <a:srgbClr val="FFCF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8915400" y="0"/>
            <a:ext cx="228600" cy="1066800"/>
          </a:xfrm>
          <a:prstGeom prst="rect">
            <a:avLst/>
          </a:prstGeom>
          <a:solidFill>
            <a:srgbClr val="0C257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09800" y="838200"/>
            <a:ext cx="5486400" cy="228600"/>
          </a:xfrm>
          <a:prstGeom prst="rect">
            <a:avLst/>
          </a:prstGeom>
          <a:solidFill>
            <a:srgbClr val="F2001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itle 38"/>
          <p:cNvSpPr>
            <a:spLocks noGrp="1"/>
          </p:cNvSpPr>
          <p:nvPr>
            <p:ph type="ctrTitle"/>
          </p:nvPr>
        </p:nvSpPr>
        <p:spPr>
          <a:xfrm>
            <a:off x="685800" y="1371600"/>
            <a:ext cx="7772400" cy="4953000"/>
          </a:xfrm>
        </p:spPr>
        <p:txBody>
          <a:bodyPr anchor="t">
            <a:normAutofit fontScale="90000"/>
          </a:bodyPr>
          <a:lstStyle/>
          <a:p>
            <a:pPr algn="l"/>
            <a:br>
              <a:rPr lang="en-US" sz="3900" dirty="0">
                <a:solidFill>
                  <a:schemeClr val="bg1"/>
                </a:solidFill>
              </a:rPr>
            </a:br>
            <a:br>
              <a:rPr lang="en-US" sz="3900" dirty="0">
                <a:solidFill>
                  <a:schemeClr val="bg1"/>
                </a:solidFill>
              </a:rPr>
            </a:br>
            <a:r>
              <a:rPr lang="en-US" sz="1800" dirty="0" err="1">
                <a:solidFill>
                  <a:schemeClr val="bg1"/>
                </a:solidFill>
              </a:rPr>
              <a:t>Wir</a:t>
            </a:r>
            <a:r>
              <a:rPr lang="en-US" sz="1800" dirty="0">
                <a:solidFill>
                  <a:schemeClr val="bg1"/>
                </a:solidFill>
              </a:rPr>
              <a:t> </a:t>
            </a:r>
            <a:r>
              <a:rPr lang="en-US" sz="1800" dirty="0" err="1">
                <a:solidFill>
                  <a:schemeClr val="bg1"/>
                </a:solidFill>
              </a:rPr>
              <a:t>verwenden</a:t>
            </a:r>
            <a:r>
              <a:rPr lang="en-US" sz="1800" dirty="0">
                <a:solidFill>
                  <a:schemeClr val="bg1"/>
                </a:solidFill>
              </a:rPr>
              <a:t> die </a:t>
            </a:r>
            <a:r>
              <a:rPr lang="en-US" sz="1800" dirty="0" err="1">
                <a:solidFill>
                  <a:schemeClr val="bg1"/>
                </a:solidFill>
              </a:rPr>
              <a:t>Anwendung</a:t>
            </a:r>
            <a:r>
              <a:rPr lang="en-US" sz="1800" dirty="0">
                <a:solidFill>
                  <a:schemeClr val="bg1"/>
                </a:solidFill>
              </a:rPr>
              <a:t> TeamSnap, um </a:t>
            </a:r>
            <a:r>
              <a:rPr lang="en-US" sz="1800" dirty="0" err="1">
                <a:solidFill>
                  <a:schemeClr val="bg1"/>
                </a:solidFill>
              </a:rPr>
              <a:t>alles</a:t>
            </a:r>
            <a:r>
              <a:rPr lang="en-US" sz="1800" dirty="0">
                <a:solidFill>
                  <a:schemeClr val="bg1"/>
                </a:solidFill>
              </a:rPr>
              <a:t>, was die Teams </a:t>
            </a:r>
            <a:r>
              <a:rPr lang="en-US" sz="1800" dirty="0" err="1">
                <a:solidFill>
                  <a:schemeClr val="bg1"/>
                </a:solidFill>
              </a:rPr>
              <a:t>betrifft</a:t>
            </a:r>
            <a:r>
              <a:rPr lang="en-US" sz="1800" dirty="0">
                <a:solidFill>
                  <a:schemeClr val="bg1"/>
                </a:solidFill>
              </a:rPr>
              <a:t>, </a:t>
            </a:r>
            <a:r>
              <a:rPr lang="en-US" sz="1800" dirty="0" err="1">
                <a:solidFill>
                  <a:schemeClr val="bg1"/>
                </a:solidFill>
              </a:rPr>
              <a:t>zu</a:t>
            </a:r>
            <a:r>
              <a:rPr lang="en-US" sz="1800" dirty="0">
                <a:solidFill>
                  <a:schemeClr val="bg1"/>
                </a:solidFill>
              </a:rPr>
              <a:t> </a:t>
            </a:r>
            <a:r>
              <a:rPr lang="en-US" sz="1800" dirty="0" err="1">
                <a:solidFill>
                  <a:schemeClr val="bg1"/>
                </a:solidFill>
              </a:rPr>
              <a:t>kommunizieren</a:t>
            </a:r>
            <a:r>
              <a:rPr lang="en-US" sz="1800" dirty="0">
                <a:solidFill>
                  <a:schemeClr val="bg1"/>
                </a:solidFill>
              </a:rPr>
              <a:t>. </a:t>
            </a:r>
            <a:r>
              <a:rPr lang="en-US" sz="1800" dirty="0" err="1">
                <a:solidFill>
                  <a:schemeClr val="bg1"/>
                </a:solidFill>
              </a:rPr>
              <a:t>Wenn</a:t>
            </a:r>
            <a:r>
              <a:rPr lang="en-US" sz="1800" dirty="0">
                <a:solidFill>
                  <a:schemeClr val="bg1"/>
                </a:solidFill>
              </a:rPr>
              <a:t> </a:t>
            </a:r>
            <a:r>
              <a:rPr lang="en-US" sz="1800" dirty="0" err="1">
                <a:solidFill>
                  <a:schemeClr val="bg1"/>
                </a:solidFill>
              </a:rPr>
              <a:t>Ihr</a:t>
            </a:r>
            <a:r>
              <a:rPr lang="en-US" sz="1800" dirty="0">
                <a:solidFill>
                  <a:schemeClr val="bg1"/>
                </a:solidFill>
              </a:rPr>
              <a:t> </a:t>
            </a:r>
            <a:r>
              <a:rPr lang="en-US" sz="1800" dirty="0" err="1">
                <a:solidFill>
                  <a:schemeClr val="bg1"/>
                </a:solidFill>
              </a:rPr>
              <a:t>Schüler</a:t>
            </a:r>
            <a:r>
              <a:rPr lang="en-US" sz="1800" dirty="0">
                <a:solidFill>
                  <a:schemeClr val="bg1"/>
                </a:solidFill>
              </a:rPr>
              <a:t> an der </a:t>
            </a:r>
            <a:r>
              <a:rPr lang="en-US" sz="1800" dirty="0" err="1">
                <a:solidFill>
                  <a:schemeClr val="bg1"/>
                </a:solidFill>
              </a:rPr>
              <a:t>Teilnahme</a:t>
            </a:r>
            <a:r>
              <a:rPr lang="en-US" sz="1800" dirty="0">
                <a:solidFill>
                  <a:schemeClr val="bg1"/>
                </a:solidFill>
              </a:rPr>
              <a:t> an </a:t>
            </a:r>
            <a:r>
              <a:rPr lang="en-US" sz="1800" dirty="0" err="1">
                <a:solidFill>
                  <a:schemeClr val="bg1"/>
                </a:solidFill>
              </a:rPr>
              <a:t>einem</a:t>
            </a:r>
            <a:r>
              <a:rPr lang="en-US" sz="1800" dirty="0">
                <a:solidFill>
                  <a:schemeClr val="bg1"/>
                </a:solidFill>
              </a:rPr>
              <a:t> Team </a:t>
            </a:r>
            <a:r>
              <a:rPr lang="en-US" sz="1800" dirty="0" err="1">
                <a:solidFill>
                  <a:schemeClr val="bg1"/>
                </a:solidFill>
              </a:rPr>
              <a:t>interessiert</a:t>
            </a:r>
            <a:r>
              <a:rPr lang="en-US" sz="1800" dirty="0">
                <a:solidFill>
                  <a:schemeClr val="bg1"/>
                </a:solidFill>
              </a:rPr>
              <a:t> </a:t>
            </a:r>
            <a:r>
              <a:rPr lang="en-US" sz="1800" dirty="0" err="1">
                <a:solidFill>
                  <a:schemeClr val="bg1"/>
                </a:solidFill>
              </a:rPr>
              <a:t>ist</a:t>
            </a:r>
            <a:r>
              <a:rPr lang="en-US" sz="1800" dirty="0">
                <a:solidFill>
                  <a:schemeClr val="bg1"/>
                </a:solidFill>
              </a:rPr>
              <a:t>, muss er </a:t>
            </a:r>
            <a:r>
              <a:rPr lang="en-US" sz="1800" dirty="0" err="1">
                <a:solidFill>
                  <a:schemeClr val="bg1"/>
                </a:solidFill>
              </a:rPr>
              <a:t>sich</a:t>
            </a:r>
            <a:r>
              <a:rPr lang="en-US" sz="1800" dirty="0">
                <a:solidFill>
                  <a:schemeClr val="bg1"/>
                </a:solidFill>
              </a:rPr>
              <a:t> </a:t>
            </a:r>
            <a:r>
              <a:rPr lang="en-US" sz="1800" dirty="0" err="1">
                <a:solidFill>
                  <a:schemeClr val="bg1"/>
                </a:solidFill>
              </a:rPr>
              <a:t>über</a:t>
            </a:r>
            <a:r>
              <a:rPr lang="en-US" sz="1800" dirty="0">
                <a:solidFill>
                  <a:schemeClr val="bg1"/>
                </a:solidFill>
              </a:rPr>
              <a:t> TeamSnap </a:t>
            </a:r>
            <a:r>
              <a:rPr lang="en-US" sz="1800" dirty="0" err="1">
                <a:solidFill>
                  <a:schemeClr val="bg1"/>
                </a:solidFill>
              </a:rPr>
              <a:t>anmelden</a:t>
            </a:r>
            <a:r>
              <a:rPr lang="en-US" sz="1800" dirty="0">
                <a:solidFill>
                  <a:schemeClr val="bg1"/>
                </a:solidFill>
              </a:rPr>
              <a:t>. </a:t>
            </a:r>
            <a:r>
              <a:rPr lang="en-US" sz="1800" dirty="0" err="1">
                <a:solidFill>
                  <a:schemeClr val="bg1"/>
                </a:solidFill>
              </a:rPr>
              <a:t>Sowohl</a:t>
            </a:r>
            <a:r>
              <a:rPr lang="en-US" sz="1800" dirty="0">
                <a:solidFill>
                  <a:schemeClr val="bg1"/>
                </a:solidFill>
              </a:rPr>
              <a:t> </a:t>
            </a:r>
            <a:r>
              <a:rPr lang="en-US" sz="1800" dirty="0" err="1">
                <a:solidFill>
                  <a:schemeClr val="bg1"/>
                </a:solidFill>
              </a:rPr>
              <a:t>Eltern</a:t>
            </a:r>
            <a:r>
              <a:rPr lang="en-US" sz="1800" dirty="0">
                <a:solidFill>
                  <a:schemeClr val="bg1"/>
                </a:solidFill>
              </a:rPr>
              <a:t> </a:t>
            </a:r>
            <a:r>
              <a:rPr lang="en-US" sz="1800" dirty="0" err="1">
                <a:solidFill>
                  <a:schemeClr val="bg1"/>
                </a:solidFill>
              </a:rPr>
              <a:t>als</a:t>
            </a:r>
            <a:r>
              <a:rPr lang="en-US" sz="1800" dirty="0">
                <a:solidFill>
                  <a:schemeClr val="bg1"/>
                </a:solidFill>
              </a:rPr>
              <a:t> </a:t>
            </a:r>
            <a:r>
              <a:rPr lang="en-US" sz="1800" dirty="0" err="1">
                <a:solidFill>
                  <a:schemeClr val="bg1"/>
                </a:solidFill>
              </a:rPr>
              <a:t>auch</a:t>
            </a:r>
            <a:r>
              <a:rPr lang="en-US" sz="1800" dirty="0">
                <a:solidFill>
                  <a:schemeClr val="bg1"/>
                </a:solidFill>
              </a:rPr>
              <a:t> </a:t>
            </a:r>
            <a:r>
              <a:rPr lang="en-US" sz="1800" dirty="0" err="1">
                <a:solidFill>
                  <a:schemeClr val="bg1"/>
                </a:solidFill>
              </a:rPr>
              <a:t>Schüler</a:t>
            </a:r>
            <a:r>
              <a:rPr lang="en-US" sz="1800" dirty="0">
                <a:solidFill>
                  <a:schemeClr val="bg1"/>
                </a:solidFill>
              </a:rPr>
              <a:t> </a:t>
            </a:r>
            <a:r>
              <a:rPr lang="en-US" sz="1800" dirty="0" err="1">
                <a:solidFill>
                  <a:schemeClr val="bg1"/>
                </a:solidFill>
              </a:rPr>
              <a:t>müssen</a:t>
            </a:r>
            <a:r>
              <a:rPr lang="en-US" sz="1800" dirty="0">
                <a:solidFill>
                  <a:schemeClr val="bg1"/>
                </a:solidFill>
              </a:rPr>
              <a:t> die App </a:t>
            </a:r>
            <a:r>
              <a:rPr lang="en-US" sz="1800" dirty="0" err="1">
                <a:solidFill>
                  <a:schemeClr val="bg1"/>
                </a:solidFill>
              </a:rPr>
              <a:t>herunterladen</a:t>
            </a:r>
            <a:r>
              <a:rPr lang="en-US" sz="1800" dirty="0">
                <a:solidFill>
                  <a:schemeClr val="bg1"/>
                </a:solidFill>
              </a:rPr>
              <a:t>. Die iPads der Schule </a:t>
            </a:r>
            <a:r>
              <a:rPr lang="en-US" sz="1800" dirty="0" err="1">
                <a:solidFill>
                  <a:schemeClr val="bg1"/>
                </a:solidFill>
              </a:rPr>
              <a:t>haben</a:t>
            </a:r>
            <a:r>
              <a:rPr lang="en-US" sz="1800" dirty="0">
                <a:solidFill>
                  <a:schemeClr val="bg1"/>
                </a:solidFill>
              </a:rPr>
              <a:t> </a:t>
            </a:r>
            <a:r>
              <a:rPr lang="en-US" sz="1800" dirty="0" err="1">
                <a:solidFill>
                  <a:schemeClr val="bg1"/>
                </a:solidFill>
              </a:rPr>
              <a:t>Zugriff</a:t>
            </a:r>
            <a:r>
              <a:rPr lang="en-US" sz="1800" dirty="0">
                <a:solidFill>
                  <a:schemeClr val="bg1"/>
                </a:solidFill>
              </a:rPr>
              <a:t> auf die App. Bei der </a:t>
            </a:r>
            <a:r>
              <a:rPr lang="en-US" sz="1800" dirty="0" err="1">
                <a:solidFill>
                  <a:schemeClr val="bg1"/>
                </a:solidFill>
              </a:rPr>
              <a:t>Anmeldung</a:t>
            </a:r>
            <a:r>
              <a:rPr lang="en-US" sz="1800" dirty="0">
                <a:solidFill>
                  <a:schemeClr val="bg1"/>
                </a:solidFill>
              </a:rPr>
              <a:t> </a:t>
            </a:r>
            <a:r>
              <a:rPr lang="en-US" sz="1800" dirty="0" err="1">
                <a:solidFill>
                  <a:schemeClr val="bg1"/>
                </a:solidFill>
              </a:rPr>
              <a:t>geben</a:t>
            </a:r>
            <a:r>
              <a:rPr lang="en-US" sz="1800" dirty="0">
                <a:solidFill>
                  <a:schemeClr val="bg1"/>
                </a:solidFill>
              </a:rPr>
              <a:t> Sie bitte die E-Mail-</a:t>
            </a:r>
            <a:r>
              <a:rPr lang="en-US" sz="1800" dirty="0" err="1">
                <a:solidFill>
                  <a:schemeClr val="bg1"/>
                </a:solidFill>
              </a:rPr>
              <a:t>Adresse</a:t>
            </a:r>
            <a:r>
              <a:rPr lang="en-US" sz="1800" dirty="0">
                <a:solidFill>
                  <a:schemeClr val="bg1"/>
                </a:solidFill>
              </a:rPr>
              <a:t> der </a:t>
            </a:r>
            <a:r>
              <a:rPr lang="en-US" sz="1800" dirty="0" err="1">
                <a:solidFill>
                  <a:schemeClr val="bg1"/>
                </a:solidFill>
              </a:rPr>
              <a:t>Eltern</a:t>
            </a:r>
            <a:r>
              <a:rPr lang="en-US" sz="1800" dirty="0">
                <a:solidFill>
                  <a:schemeClr val="bg1"/>
                </a:solidFill>
              </a:rPr>
              <a:t> und die Schul-E-Mail-</a:t>
            </a:r>
            <a:r>
              <a:rPr lang="en-US" sz="1800" dirty="0" err="1">
                <a:solidFill>
                  <a:schemeClr val="bg1"/>
                </a:solidFill>
              </a:rPr>
              <a:t>Adresse</a:t>
            </a:r>
            <a:r>
              <a:rPr lang="en-US" sz="1800" dirty="0">
                <a:solidFill>
                  <a:schemeClr val="bg1"/>
                </a:solidFill>
              </a:rPr>
              <a:t> des </a:t>
            </a:r>
            <a:r>
              <a:rPr lang="en-US" sz="1800" dirty="0" err="1">
                <a:solidFill>
                  <a:schemeClr val="bg1"/>
                </a:solidFill>
              </a:rPr>
              <a:t>Schülers</a:t>
            </a:r>
            <a:r>
              <a:rPr lang="en-US" sz="1800" dirty="0">
                <a:solidFill>
                  <a:schemeClr val="bg1"/>
                </a:solidFill>
              </a:rPr>
              <a:t> an. Die Trainer </a:t>
            </a:r>
            <a:r>
              <a:rPr lang="en-US" sz="1800" dirty="0" err="1">
                <a:solidFill>
                  <a:schemeClr val="bg1"/>
                </a:solidFill>
              </a:rPr>
              <a:t>werden</a:t>
            </a:r>
            <a:r>
              <a:rPr lang="en-US" sz="1800" dirty="0">
                <a:solidFill>
                  <a:schemeClr val="bg1"/>
                </a:solidFill>
              </a:rPr>
              <a:t> die App </a:t>
            </a:r>
            <a:r>
              <a:rPr lang="en-US" sz="1800" dirty="0" err="1">
                <a:solidFill>
                  <a:schemeClr val="bg1"/>
                </a:solidFill>
              </a:rPr>
              <a:t>nutzen</a:t>
            </a:r>
            <a:r>
              <a:rPr lang="en-US" sz="1800" dirty="0">
                <a:solidFill>
                  <a:schemeClr val="bg1"/>
                </a:solidFill>
              </a:rPr>
              <a:t>, um alle </a:t>
            </a:r>
            <a:r>
              <a:rPr lang="en-US" sz="1800" dirty="0" err="1">
                <a:solidFill>
                  <a:schemeClr val="bg1"/>
                </a:solidFill>
              </a:rPr>
              <a:t>Änderungen</a:t>
            </a:r>
            <a:r>
              <a:rPr lang="en-US" sz="1800" dirty="0">
                <a:solidFill>
                  <a:schemeClr val="bg1"/>
                </a:solidFill>
              </a:rPr>
              <a:t> am Trainings- und </a:t>
            </a:r>
            <a:r>
              <a:rPr lang="en-US" sz="1800" dirty="0" err="1">
                <a:solidFill>
                  <a:schemeClr val="bg1"/>
                </a:solidFill>
              </a:rPr>
              <a:t>Spielplan</a:t>
            </a:r>
            <a:r>
              <a:rPr lang="en-US" sz="1800" dirty="0">
                <a:solidFill>
                  <a:schemeClr val="bg1"/>
                </a:solidFill>
              </a:rPr>
              <a:t> </a:t>
            </a:r>
            <a:r>
              <a:rPr lang="en-US" sz="1800" dirty="0" err="1">
                <a:solidFill>
                  <a:schemeClr val="bg1"/>
                </a:solidFill>
              </a:rPr>
              <a:t>mitzuteilen</a:t>
            </a:r>
            <a:r>
              <a:rPr lang="en-US" sz="1800" dirty="0">
                <a:solidFill>
                  <a:schemeClr val="bg1"/>
                </a:solidFill>
              </a:rPr>
              <a:t> und </a:t>
            </a:r>
            <a:r>
              <a:rPr lang="en-US" sz="1800" dirty="0" err="1">
                <a:solidFill>
                  <a:schemeClr val="bg1"/>
                </a:solidFill>
              </a:rPr>
              <a:t>andere</a:t>
            </a:r>
            <a:r>
              <a:rPr lang="en-US" sz="1800" dirty="0">
                <a:solidFill>
                  <a:schemeClr val="bg1"/>
                </a:solidFill>
              </a:rPr>
              <a:t> </a:t>
            </a:r>
            <a:r>
              <a:rPr lang="en-US" sz="1800" dirty="0" err="1">
                <a:solidFill>
                  <a:schemeClr val="bg1"/>
                </a:solidFill>
              </a:rPr>
              <a:t>Aktualisierungen</a:t>
            </a:r>
            <a:r>
              <a:rPr lang="en-US" sz="1800" dirty="0">
                <a:solidFill>
                  <a:schemeClr val="bg1"/>
                </a:solidFill>
              </a:rPr>
              <a:t> </a:t>
            </a:r>
            <a:r>
              <a:rPr lang="en-US" sz="1800" dirty="0" err="1">
                <a:solidFill>
                  <a:schemeClr val="bg1"/>
                </a:solidFill>
              </a:rPr>
              <a:t>mitzuteilen</a:t>
            </a:r>
            <a:r>
              <a:rPr lang="en-US" sz="1800" dirty="0">
                <a:solidFill>
                  <a:schemeClr val="bg1"/>
                </a:solidFill>
              </a:rPr>
              <a:t>. </a:t>
            </a:r>
            <a:br>
              <a:rPr lang="en-US" sz="1600" dirty="0">
                <a:solidFill>
                  <a:schemeClr val="bg1"/>
                </a:solidFill>
              </a:rPr>
            </a:br>
            <a:br>
              <a:rPr lang="en-US" sz="3900" dirty="0">
                <a:solidFill>
                  <a:schemeClr val="bg1"/>
                </a:solidFill>
              </a:rPr>
            </a:br>
            <a:r>
              <a:rPr lang="en-US" sz="1800" dirty="0"/>
              <a:t>We use the application TeamSnap to communicate everything regarding to the teams. If your student is interested in participating in a team they will need to sign up via TeamSnap. Both parents and students will need to download the app. The school iPads have access to the app. When registering please provide parents email and student's school email. Coaches will use the app to communicate any changes to practice and games schedule and share any other updates. </a:t>
            </a:r>
            <a:br>
              <a:rPr lang="en-US" sz="4000" dirty="0">
                <a:solidFill>
                  <a:schemeClr val="bg1"/>
                </a:solidFill>
              </a:rPr>
            </a:br>
            <a:br>
              <a:rPr lang="en-US" sz="2500" dirty="0">
                <a:solidFill>
                  <a:schemeClr val="bg1"/>
                </a:solidFill>
              </a:rPr>
            </a:br>
            <a:br>
              <a:rPr lang="en-US" sz="2500" dirty="0">
                <a:solidFill>
                  <a:schemeClr val="bg1"/>
                </a:solidFill>
              </a:rPr>
            </a:br>
            <a:br>
              <a:rPr lang="en-US" sz="2500" dirty="0">
                <a:solidFill>
                  <a:schemeClr val="bg1"/>
                </a:solidFill>
              </a:rPr>
            </a:br>
            <a:endParaRPr lang="en-US" sz="2500" dirty="0">
              <a:solidFill>
                <a:schemeClr val="bg1"/>
              </a:solidFill>
            </a:endParaRPr>
          </a:p>
        </p:txBody>
      </p:sp>
      <p:sp>
        <p:nvSpPr>
          <p:cNvPr id="10" name="Title 1"/>
          <p:cNvSpPr txBox="1">
            <a:spLocks/>
          </p:cNvSpPr>
          <p:nvPr/>
        </p:nvSpPr>
        <p:spPr>
          <a:xfrm>
            <a:off x="2286000" y="0"/>
            <a:ext cx="54102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rgbClr val="5F5F5F"/>
                </a:solidFill>
              </a:rPr>
              <a:t>Team Snap</a:t>
            </a:r>
            <a:endParaRPr lang="en-US" sz="3200"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33" y="0"/>
            <a:ext cx="1877567" cy="10668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0"/>
            <a:ext cx="1066800" cy="1066800"/>
          </a:xfrm>
          <a:prstGeom prst="rect">
            <a:avLst/>
          </a:prstGeom>
        </p:spPr>
      </p:pic>
      <p:pic>
        <p:nvPicPr>
          <p:cNvPr id="3" name="Picture 2" descr="A blue background with white text&#10;&#10;Description automatically generated">
            <a:extLst>
              <a:ext uri="{FF2B5EF4-FFF2-40B4-BE49-F238E27FC236}">
                <a16:creationId xmlns:a16="http://schemas.microsoft.com/office/drawing/2014/main" id="{2765B1F4-C2DE-8969-BBCD-4DF44C8EB4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332186"/>
            <a:ext cx="2171700" cy="698500"/>
          </a:xfrm>
          <a:prstGeom prst="rect">
            <a:avLst/>
          </a:prstGeom>
        </p:spPr>
      </p:pic>
    </p:spTree>
    <p:extLst>
      <p:ext uri="{BB962C8B-B14F-4D97-AF65-F5344CB8AC3E}">
        <p14:creationId xmlns:p14="http://schemas.microsoft.com/office/powerpoint/2010/main" val="19909929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d39ba44-9e14-480a-93f3-e0c77fcfb1ad">
      <Terms xmlns="http://schemas.microsoft.com/office/infopath/2007/PartnerControls"/>
    </lcf76f155ced4ddcb4097134ff3c332f>
    <TaxCatchAll xmlns="fbc8f738-6a44-4f6d-b492-a50b6880ec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DAD9DE0655744393DD4F0F14AF2B94" ma:contentTypeVersion="16" ma:contentTypeDescription="Create a new document." ma:contentTypeScope="" ma:versionID="202a743cbce8c14f182e3f3f73e06074">
  <xsd:schema xmlns:xsd="http://www.w3.org/2001/XMLSchema" xmlns:xs="http://www.w3.org/2001/XMLSchema" xmlns:p="http://schemas.microsoft.com/office/2006/metadata/properties" xmlns:ns2="ad39ba44-9e14-480a-93f3-e0c77fcfb1ad" xmlns:ns3="fbc8f738-6a44-4f6d-b492-a50b6880ec5f" targetNamespace="http://schemas.microsoft.com/office/2006/metadata/properties" ma:root="true" ma:fieldsID="f6c0c439309acc726de7c2a9769d735e" ns2:_="" ns3:_="">
    <xsd:import namespace="ad39ba44-9e14-480a-93f3-e0c77fcfb1ad"/>
    <xsd:import namespace="fbc8f738-6a44-4f6d-b492-a50b6880ec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39ba44-9e14-480a-93f3-e0c77fcfb1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074a558-f753-43c2-899d-ad43c991dc4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c8f738-6a44-4f6d-b492-a50b6880ec5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160c4a5-7f75-4f56-8ef1-adff5f24a969}" ma:internalName="TaxCatchAll" ma:showField="CatchAllData" ma:web="fbc8f738-6a44-4f6d-b492-a50b6880ec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04A80B-4F46-4F05-B427-7FD3387F6047}">
  <ds:schemaRefs>
    <ds:schemaRef ds:uri="http://schemas.microsoft.com/sharepoint/v3/contenttype/forms"/>
  </ds:schemaRefs>
</ds:datastoreItem>
</file>

<file path=customXml/itemProps2.xml><?xml version="1.0" encoding="utf-8"?>
<ds:datastoreItem xmlns:ds="http://schemas.openxmlformats.org/officeDocument/2006/customXml" ds:itemID="{C7E5A486-B15B-4CF8-AE03-493CFE522ECB}">
  <ds:schemaRefs>
    <ds:schemaRef ds:uri="http://schemas.microsoft.com/office/2006/metadata/properties"/>
    <ds:schemaRef ds:uri="http://schemas.microsoft.com/office/infopath/2007/PartnerControls"/>
    <ds:schemaRef ds:uri="ad39ba44-9e14-480a-93f3-e0c77fcfb1ad"/>
    <ds:schemaRef ds:uri="fbc8f738-6a44-4f6d-b492-a50b6880ec5f"/>
  </ds:schemaRefs>
</ds:datastoreItem>
</file>

<file path=customXml/itemProps3.xml><?xml version="1.0" encoding="utf-8"?>
<ds:datastoreItem xmlns:ds="http://schemas.openxmlformats.org/officeDocument/2006/customXml" ds:itemID="{B52F42A1-8BA0-46BE-82D6-EA59855792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39ba44-9e14-480a-93f3-e0c77fcfb1ad"/>
    <ds:schemaRef ds:uri="fbc8f738-6a44-4f6d-b492-a50b6880ec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10424</TotalTime>
  <Words>1580</Words>
  <Application>Microsoft Macintosh PowerPoint</Application>
  <PresentationFormat>On-screen Show (4:3)</PresentationFormat>
  <Paragraphs>144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 Schuhl Sportmannschaften</vt:lpstr>
      <vt:lpstr>Unsere Sportmannschaften werden nach Saison angeboten/Our teams are offered by season  </vt:lpstr>
      <vt:lpstr>  </vt:lpstr>
      <vt:lpstr>Varsity Team  - Klassen 9-12 / Grades 9-12  Middle School Team  - Klassen 7-8 Wettkampfmannschaft / Grades 7-8  Competitive Team   -  6. Klasse wird Teil des Wettbewerbsteams sein, wenn die  Zahl der Schüler der Klassen 7-8 gering ist. / 6. grade will be  part of the competitive team if our 7-8 grade numbers are low   - 5. Klasse wird Teil des Wettbewerbsteams sein, wenn die  Zahlen der Schüler der Klassen 6-8 gering ist. / 5. grade will be  part of the competitive team if our 6-8 grade numbers are low. * Die Klassen 6 &amp; 5 dürfen am training teil nehmen. / Grades 6 &amp; 5 are allowed to participate in practices. </vt:lpstr>
      <vt:lpstr>       *Manche Teams verteilen ihre Athleten um oder erlauben den Teilnehmern, an jedem Training der Woche teilzunehmen, je nach Anzahl der Teilnehmer. Diese Informationen werden vom Trainer über TeamSnap an das Team weitergegeben.   *Some teams might redistribute their athletes or allow participants to attend each practice of the week based on numbers. This information will be communicated by the coach to the team via TeamSnap.</vt:lpstr>
      <vt:lpstr>Der Spielplan kann man auf der Schulwebsite finden und auf TeamSnap. Änderungen werden immer zuerst auf TeamSnap gemacht. / The game schedule can be found on the school website and on TeamSnap. Changes are always made on TeamSnap first.  Die Spiele sind nicht rechtzeitig für den Spätbus fertig sein, Eltern sind verantwortlich die Sportler abzuholen entweder von der Schule oder von der gegnerischen Schule. / Games are not done in time for the late bus. Parents are expected to pick up their students from the school or from the opponent school.   Der Spielplan ist für den Herbst schon zusammengestellt. Die Sportler sind erwartet an den Spielen teilzunehmen auch wenn sie nicht spielen. / The game schedule for the fall is already planned. The athletes are expected to attend the games even if they are not playing in the game.  Die meisten Spiele finden an einem regulären Trainingstag statt, es gibt jedoch einige Spiele, die aufgrund des Terminkalenders der gastgebenden Mannschaft an einem ”nicht regulären" Tag stattfinden können. / Most games take place on a regular practice day, however, there are some games that might be on an "off" day due to the hosting team’s schedule. Please be aware of these games.   Die Lehrer werden über vorzeitige Entlassungen wegen Spielen informiert. Die Schüler sind dafür verantwortlich, ihrem Lehrer vor Beginn des Unterrichts mitzuteilen, dass sie früher gehen müssen. Sie sind dafür verantwortlich, alle verpassten Arbeiten nachzuholen und nach Hausaufgaben zu fragen. / Teachers will be informed about early dismissals for games. Students are responsible to tell their teacher before the start of class that they will need to leave early. They will be responsible for making up all the missed work and ask about homework.</vt:lpstr>
      <vt:lpstr>Die Mannschaften von Volleyball, Basketball, Co-Ed Volleyball gehören alle zur ISSAC liga./ The teams for volleyball, basketball, co-ed volleyball all belong to the ISSAC league.  Teams die zur Liga gehören:  Teams that belong to the league:         </vt:lpstr>
      <vt:lpstr>Die folgende Ausrüstung wird von den Sportlern für die einzelnen Sportmannschaften benötigt. Bitte vergewissern Sie sich, dass Ihr Sportler das erforderliche Material hat. Alle Teilnehmer müssen die Mannschaftsuniformen kaufen. Wenn der Sportler in jeder Saison an einer Sportart teilnimmt, benötigt er für jede Sportart eine eigene Uniform, da es feine Unterschiede gibt. / The following equipment is required by the athletes for each of the sports teams. Please make sure your athlete has the required material. All participants will be required to purchase the team uniforms. If the athlete is participating in a sport each season, they will need a uniform for each sport they play as they have subtle differences.     </vt:lpstr>
      <vt:lpstr>  Wir verwenden die Anwendung TeamSnap, um alles, was die Teams betrifft, zu kommunizieren. Wenn Ihr Schüler an der Teilnahme an einem Team interessiert ist, muss er sich über TeamSnap anmelden. Sowohl Eltern als auch Schüler müssen die App herunterladen. Die iPads der Schule haben Zugriff auf die App. Bei der Anmeldung geben Sie bitte die E-Mail-Adresse der Eltern und die Schul-E-Mail-Adresse des Schülers an. Die Trainer werden die App nutzen, um alle Änderungen am Trainings- und Spielplan mitzuteilen und andere Aktualisierungen mitzuteilen.   We use the application TeamSnap to communicate everything regarding to the teams. If your student is interested in participating in a team they will need to sign up via TeamSnap. Both parents and students will need to download the app. The school iPads have access to the app. When registering please provide parents email and student's school email. Coaches will use the app to communicate any changes to practice and games schedule and share any other updates.     </vt:lpstr>
      <vt:lpstr>    Schüler, Eltern und Trainer unterzeichnen eine  Erwartungsvereinbarung. Die Nichteinhaltung  der Vereinbarung kann zum Ausschluss aus  der Mannschaft führen. Students, parents, and coaches will  sign an agreement of expectation.  Failure to comply with the agreement  might result from removal of the team.      </vt:lpstr>
      <vt:lpstr>Von den Schülern wird erwartet, dass sie den Verhaltenskodex der Schule befolgen. Sie repräsentieren die Schule und müssen guten Sportsgeist zeigen. Von den Schülern wird erwartet, dass sie an allen angebotenen Trainings teilnehmen; sollte es zu Konflikten kommen, muss dies dem Trainer rechtzeitig mitgeteilt werden. Von den Schülern wird erwartet, dass sie bei Spielen anwesend sind, auch wenn sie nicht spielen. Verpflichte dich zu dem Sport, den du gewählt hast, und halte daran fest bis zum Ende der Saison  Students are expected to follow the schools code of conduct. They are representing the school and need to show good sportsmanship.  Students are expected to attend all practices offered to them, should a conflict comes up this must be communicated with the coach on time. Students are expected to be at games even if they are not playing. Commit to the sport you chose and stick to it till the end of the saison.      </vt:lpstr>
      <vt:lpstr>         * Wir erwarten, dass Eltern, Erziehungsberechtigte oder Vertreter der Familie zu den Spielen kommen, um die Mannschaft und ihre Schüler:in zu unterstützen./ We expect that parents, guardians or family representatives come to the games to support the team and their student-athlete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Beate Mahious</dc:creator>
  <cp:lastModifiedBy>Malena Lair Ferrari</cp:lastModifiedBy>
  <cp:revision>57</cp:revision>
  <dcterms:created xsi:type="dcterms:W3CDTF">2011-03-31T21:36:29Z</dcterms:created>
  <dcterms:modified xsi:type="dcterms:W3CDTF">2026-08-18T17:44:36Z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0x0101006DDAD9DE0655744393DD4F0F14AF2B94</vt:lpwstr>
  </property>
</Properties>
</file>